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70" r:id="rId4"/>
    <p:sldId id="271" r:id="rId5"/>
    <p:sldId id="266" r:id="rId6"/>
    <p:sldId id="258" r:id="rId7"/>
    <p:sldId id="259" r:id="rId8"/>
    <p:sldId id="260" r:id="rId9"/>
    <p:sldId id="261" r:id="rId10"/>
    <p:sldId id="262" r:id="rId11"/>
    <p:sldId id="263" r:id="rId12"/>
    <p:sldId id="264" r:id="rId13"/>
    <p:sldId id="265" r:id="rId14"/>
    <p:sldId id="267" r:id="rId15"/>
    <p:sldId id="268"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6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28226"/>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671" autoAdjust="0"/>
  </p:normalViewPr>
  <p:slideViewPr>
    <p:cSldViewPr>
      <p:cViewPr varScale="1">
        <p:scale>
          <a:sx n="41" d="100"/>
          <a:sy n="41" d="100"/>
        </p:scale>
        <p:origin x="13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947540-3AAB-4CB1-8250-1B76E8382E78}" type="datetimeFigureOut">
              <a:rPr lang="en-US"/>
              <a:pPr>
                <a:defRPr/>
              </a:pPr>
              <a:t>15/04/2020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FA26C1-CACC-41FE-A3D8-E26BDD8FD04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7E661745-E496-454A-95B3-42C6D14733AA}" type="slidenum">
              <a:rPr lang="en-US" smtClean="0"/>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89A423-B1C7-48F9-8246-7A1F1B35DDCB}" type="datetimeFigureOut">
              <a:rPr lang="en-US"/>
              <a:pPr>
                <a:defRPr/>
              </a:pPr>
              <a:t>15/04/2020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63A33B-E378-4BAA-B62A-CC090B6343E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CB6EED-B2AD-42B2-B75E-72FF75E27DBF}" type="datetimeFigureOut">
              <a:rPr lang="en-US"/>
              <a:pPr>
                <a:defRPr/>
              </a:pPr>
              <a:t>15/04/2020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1B3E5B-3B6A-4FBB-B01B-C0F093CD65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8DB2D7-B2F6-44B9-ABE2-77A2A27E0C2B}" type="datetimeFigureOut">
              <a:rPr lang="en-US"/>
              <a:pPr>
                <a:defRPr/>
              </a:pPr>
              <a:t>15/04/2020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A0B47E-CCD8-4F1B-93CE-E1184D3D816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1ED5AE-AF3E-4B0C-AA65-9FDA03A83A98}" type="datetimeFigureOut">
              <a:rPr lang="en-US"/>
              <a:pPr>
                <a:defRPr/>
              </a:pPr>
              <a:t>15/04/2020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D277D2-EA3F-4B0B-8C12-994361B06A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FC2A648-59B6-46A1-AFB2-2772235D8C41}" type="datetimeFigureOut">
              <a:rPr lang="en-US"/>
              <a:pPr>
                <a:defRPr/>
              </a:pPr>
              <a:t>15/04/2020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526D3C-12CD-406F-8D09-6E5C57A74B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200E16-6BFE-4B69-8EE3-7DEA6D09FFF4}" type="datetimeFigureOut">
              <a:rPr lang="en-US"/>
              <a:pPr>
                <a:defRPr/>
              </a:pPr>
              <a:t>15/04/2020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EC64DE-323E-4223-8F70-6DFD31E0419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05ED2D-B34F-430C-BD2D-1E644880C36B}" type="datetimeFigureOut">
              <a:rPr lang="en-US"/>
              <a:pPr>
                <a:defRPr/>
              </a:pPr>
              <a:t>15/04/2020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B3CA5F2-28E3-4857-8951-020BC80503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36DD9DE-6E1F-430E-ACDD-7F9E972F0135}" type="datetimeFigureOut">
              <a:rPr lang="en-US"/>
              <a:pPr>
                <a:defRPr/>
              </a:pPr>
              <a:t>15/04/2020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EAB215-8575-4649-A597-FE5D9E9A7EC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A2D974-53F4-4543-A384-C207E1468E54}" type="datetimeFigureOut">
              <a:rPr lang="en-US"/>
              <a:pPr>
                <a:defRPr/>
              </a:pPr>
              <a:t>15/04/2020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95882E-A454-4877-8E9F-365A61AFD93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172264-CBEA-40BB-82C8-197CCA17486A}" type="datetimeFigureOut">
              <a:rPr lang="en-US"/>
              <a:pPr>
                <a:defRPr/>
              </a:pPr>
              <a:t>15/04/2020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B5D052-6552-4291-8F99-104B42CB99F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B598E-F6BB-407D-93CC-DD7275FFED6B}" type="datetimeFigureOut">
              <a:rPr lang="en-US"/>
              <a:pPr>
                <a:defRPr/>
              </a:pPr>
              <a:t>15/04/2020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684AA5-A77C-45D2-9A1A-B137BBA4CC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3EFB28-69B8-4925-83EF-C369E87E0FFC}" type="datetimeFigureOut">
              <a:rPr lang="en-US"/>
              <a:pPr>
                <a:defRPr/>
              </a:pPr>
              <a:t>15/04/2020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2AFDBE-21B3-4DA7-8197-D5C5781D8F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70557"/>
            <a:ext cx="9144000" cy="6001643"/>
          </a:xfrm>
          <a:prstGeom prst="rect">
            <a:avLst/>
          </a:prstGeom>
          <a:noFill/>
        </p:spPr>
        <p:txBody>
          <a:bodyPr>
            <a:spAutoFit/>
          </a:bodyPr>
          <a:lstStyle/>
          <a:p>
            <a:pPr algn="ctr" fontAlgn="auto">
              <a:spcBef>
                <a:spcPts val="0"/>
              </a:spcBef>
              <a:spcAft>
                <a:spcPts val="0"/>
              </a:spcAft>
              <a:defRPr/>
            </a:pPr>
            <a:r>
              <a:rPr lang="en-US" sz="9600" b="1" spc="100" dirty="0">
                <a:ln w="18000">
                  <a:solidFill>
                    <a:schemeClr val="accent1">
                      <a:satMod val="200000"/>
                      <a:tint val="72000"/>
                    </a:schemeClr>
                  </a:solidFill>
                  <a:prstDash val="solid"/>
                </a:ln>
                <a:blipFill>
                  <a:blip r:embed="rId2"/>
                  <a:stretch>
                    <a:fillRect/>
                  </a:stretch>
                </a:blipFill>
                <a:effectLst>
                  <a:outerShdw blurRad="25000" dist="20000" dir="16020000" algn="tl">
                    <a:schemeClr val="accent1">
                      <a:satMod val="200000"/>
                      <a:shade val="1000"/>
                      <a:alpha val="60000"/>
                    </a:schemeClr>
                  </a:outerShdw>
                  <a:reflection blurRad="6350" stA="55000" endA="300" endPos="45500" dir="5400000" sy="-100000" algn="bl" rotWithShape="0"/>
                </a:effectLst>
                <a:latin typeface="+mn-lt"/>
              </a:rPr>
              <a:t>WHAT IS DEMOCRACY ? </a:t>
            </a:r>
          </a:p>
          <a:p>
            <a:pPr algn="ctr" fontAlgn="auto">
              <a:spcBef>
                <a:spcPts val="0"/>
              </a:spcBef>
              <a:spcAft>
                <a:spcPts val="0"/>
              </a:spcAft>
              <a:defRPr/>
            </a:pPr>
            <a:r>
              <a:rPr lang="en-US" sz="9600" b="1" spc="100" dirty="0">
                <a:ln w="18000">
                  <a:solidFill>
                    <a:schemeClr val="accent1">
                      <a:satMod val="200000"/>
                      <a:tint val="72000"/>
                    </a:schemeClr>
                  </a:solidFill>
                  <a:prstDash val="solid"/>
                </a:ln>
                <a:blipFill>
                  <a:blip r:embed="rId2"/>
                  <a:stretch>
                    <a:fillRect/>
                  </a:stretch>
                </a:blipFill>
                <a:effectLst>
                  <a:outerShdw blurRad="25000" dist="20000" dir="16020000" algn="tl">
                    <a:schemeClr val="accent1">
                      <a:satMod val="200000"/>
                      <a:shade val="1000"/>
                      <a:alpha val="60000"/>
                    </a:schemeClr>
                  </a:outerShdw>
                  <a:reflection blurRad="6350" stA="55000" endA="300" endPos="45500" dir="5400000" sy="-100000" algn="bl" rotWithShape="0"/>
                </a:effectLst>
                <a:latin typeface="+mn-lt"/>
              </a:rPr>
              <a:t>WHY DEMOCRACY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382" y="74474"/>
            <a:ext cx="9020418" cy="1754326"/>
          </a:xfrm>
          <a:prstGeom prst="rect">
            <a:avLst/>
          </a:prstGeom>
          <a:noFill/>
        </p:spPr>
        <p:txBody>
          <a:bodyPr wrap="none">
            <a:spAutoFit/>
          </a:bodyPr>
          <a:lstStyle/>
          <a:p>
            <a:pPr algn="ctr">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rPr>
              <a:t>ONE PERSON,ONE VOTE,</a:t>
            </a:r>
          </a:p>
          <a:p>
            <a:pPr algn="ctr">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rPr>
              <a:t>ONE VALUE</a:t>
            </a:r>
          </a:p>
        </p:txBody>
      </p:sp>
      <p:sp>
        <p:nvSpPr>
          <p:cNvPr id="4" name="TextBox 3"/>
          <p:cNvSpPr txBox="1"/>
          <p:nvPr/>
        </p:nvSpPr>
        <p:spPr>
          <a:xfrm>
            <a:off x="533400" y="2249488"/>
            <a:ext cx="8001000" cy="3694112"/>
          </a:xfrm>
          <a:prstGeom prst="rect">
            <a:avLst/>
          </a:prstGeom>
          <a:noFill/>
        </p:spPr>
        <p:txBody>
          <a:bodyPr>
            <a:spAutoFit/>
          </a:bodyPr>
          <a:lstStyle/>
          <a:p>
            <a:pPr>
              <a:defRPr/>
            </a:pPr>
            <a:r>
              <a:rPr lang="en-US" dirty="0">
                <a:latin typeface="+mn-lt"/>
              </a:rPr>
              <a:t>There are many instance of denial of equal right to vote :</a:t>
            </a:r>
          </a:p>
          <a:p>
            <a:pPr>
              <a:defRPr/>
            </a:pPr>
            <a:endParaRPr lang="en-US" dirty="0">
              <a:latin typeface="+mn-lt"/>
            </a:endParaRPr>
          </a:p>
          <a:p>
            <a:pPr>
              <a:buFontTx/>
              <a:buBlip>
                <a:blip r:embed="rId4"/>
              </a:buBlip>
              <a:defRPr/>
            </a:pPr>
            <a:r>
              <a:rPr lang="en-US" dirty="0">
                <a:latin typeface="+mn-lt"/>
              </a:rPr>
              <a:t>In Saudi Arabia women do not have the right to vote.</a:t>
            </a:r>
          </a:p>
          <a:p>
            <a:pPr>
              <a:buFontTx/>
              <a:buBlip>
                <a:blip r:embed="rId4"/>
              </a:buBlip>
              <a:defRPr/>
            </a:pPr>
            <a:endParaRPr lang="en-US" dirty="0">
              <a:latin typeface="+mn-lt"/>
            </a:endParaRPr>
          </a:p>
          <a:p>
            <a:pPr>
              <a:buFontTx/>
              <a:buBlip>
                <a:blip r:embed="rId4"/>
              </a:buBlip>
              <a:defRPr/>
            </a:pPr>
            <a:r>
              <a:rPr lang="en-US" dirty="0">
                <a:latin typeface="+mn-lt"/>
              </a:rPr>
              <a:t>Estonia has made its citizenship rules in such a way that people belonging to Russian minority find it difficult to get the right to vote.</a:t>
            </a:r>
          </a:p>
          <a:p>
            <a:pPr>
              <a:buFontTx/>
              <a:buBlip>
                <a:blip r:embed="rId4"/>
              </a:buBlip>
              <a:defRPr/>
            </a:pPr>
            <a:endParaRPr lang="en-US" dirty="0">
              <a:latin typeface="+mn-lt"/>
            </a:endParaRPr>
          </a:p>
          <a:p>
            <a:pPr>
              <a:buFontTx/>
              <a:buBlip>
                <a:blip r:embed="rId4"/>
              </a:buBlip>
              <a:defRPr/>
            </a:pPr>
            <a:r>
              <a:rPr lang="en-US" dirty="0">
                <a:latin typeface="+mn-lt"/>
              </a:rPr>
              <a:t>In Fiji, the electoral system in such that the vote of an indigenous Fiji has more value than that of an Indian-Fijian. </a:t>
            </a:r>
          </a:p>
          <a:p>
            <a:pPr>
              <a:defRPr/>
            </a:pPr>
            <a:r>
              <a:rPr lang="en-US" dirty="0">
                <a:latin typeface="+mn-lt"/>
              </a:rPr>
              <a:t>              </a:t>
            </a:r>
          </a:p>
          <a:p>
            <a:pPr>
              <a:defRPr/>
            </a:pPr>
            <a:r>
              <a:rPr lang="en-US" dirty="0">
                <a:latin typeface="+mn-lt"/>
              </a:rPr>
              <a:t>                  Democracy is based on a fundamental principle of political equality.  That gives us the third feature of democracy: </a:t>
            </a:r>
            <a:r>
              <a:rPr lang="en-US" b="1" u="sng" dirty="0">
                <a:latin typeface="+mn-lt"/>
              </a:rPr>
              <a:t>in a democracy, each adult citizen must have one vote and each vote must have one value.</a:t>
            </a:r>
            <a:r>
              <a:rPr lang="en-US" dirty="0">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0"/>
            <a:ext cx="7879080" cy="1754326"/>
          </a:xfrm>
          <a:prstGeom prst="rect">
            <a:avLst/>
          </a:prstGeom>
          <a:noFill/>
        </p:spPr>
        <p:txBody>
          <a:bodyPr wrap="none">
            <a:spAutoFit/>
          </a:bodyPr>
          <a:lstStyle/>
          <a:p>
            <a:pPr algn="ctr">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rPr>
              <a:t>RULE OF LAW AND </a:t>
            </a:r>
          </a:p>
          <a:p>
            <a:pPr algn="ctr">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rPr>
              <a:t>RESPECT FOR RIGHT </a:t>
            </a:r>
          </a:p>
        </p:txBody>
      </p:sp>
      <p:sp>
        <p:nvSpPr>
          <p:cNvPr id="9219" name="TextBox 2"/>
          <p:cNvSpPr txBox="1">
            <a:spLocks noChangeArrowheads="1"/>
          </p:cNvSpPr>
          <p:nvPr/>
        </p:nvSpPr>
        <p:spPr bwMode="auto">
          <a:xfrm>
            <a:off x="533400" y="2001838"/>
            <a:ext cx="8077200" cy="4246562"/>
          </a:xfrm>
          <a:prstGeom prst="rect">
            <a:avLst/>
          </a:prstGeom>
          <a:noFill/>
          <a:ln w="9525">
            <a:noFill/>
            <a:miter lim="800000"/>
            <a:headEnd/>
            <a:tailEnd/>
          </a:ln>
        </p:spPr>
        <p:txBody>
          <a:bodyPr>
            <a:spAutoFit/>
          </a:bodyPr>
          <a:lstStyle/>
          <a:p>
            <a:pPr>
              <a:defRPr/>
            </a:pPr>
            <a:r>
              <a:rPr lang="en-US" dirty="0">
                <a:latin typeface="+mn-lt"/>
              </a:rPr>
              <a:t>Zimbabwe shows that popular approval of the rulers is necessary in a democracy, but it is not sufficient . Popular government can be undemocratic . Popular leader can be autocratic. If we wish to accesses the democracy, it is important to look before and after the elections. There should be political opposition, in the period before elections. This requires that the state should respect some basic rights of the citizen. They should be free to think, to have opinions, to express these in public, to form associations, to protest and take other political actions. Everyone should be equal in the eyes of law. These rights must be protected by an independent judiciary.</a:t>
            </a:r>
          </a:p>
          <a:p>
            <a:pPr>
              <a:defRPr/>
            </a:pPr>
            <a:r>
              <a:rPr lang="en-US" dirty="0">
                <a:latin typeface="+mn-lt"/>
              </a:rPr>
              <a:t>     </a:t>
            </a:r>
          </a:p>
          <a:p>
            <a:pPr>
              <a:defRPr/>
            </a:pPr>
            <a:r>
              <a:rPr lang="en-US" dirty="0">
                <a:latin typeface="+mn-lt"/>
              </a:rPr>
              <a:t>There are some condition according to which democratic government has to work. It  cannot do whatever it likes. It has to respect some basic rules.</a:t>
            </a:r>
          </a:p>
          <a:p>
            <a:pPr>
              <a:defRPr/>
            </a:pPr>
            <a:endParaRPr lang="en-US" dirty="0">
              <a:latin typeface="+mn-lt"/>
            </a:endParaRPr>
          </a:p>
          <a:p>
            <a:pPr>
              <a:defRPr/>
            </a:pPr>
            <a:endParaRPr lang="en-US" dirty="0">
              <a:latin typeface="+mn-lt"/>
            </a:endParaRPr>
          </a:p>
          <a:p>
            <a:pPr>
              <a:defRPr/>
            </a:pPr>
            <a:r>
              <a:rPr lang="en-US" dirty="0">
                <a:latin typeface="+mn-lt"/>
              </a:rPr>
              <a:t>          These aspects give us the fourth and final feature of democracy: </a:t>
            </a:r>
            <a:r>
              <a:rPr lang="en-US" b="1" dirty="0">
                <a:latin typeface="+mn-lt"/>
              </a:rPr>
              <a:t>a democratic government rules within limits set by constitutional law and citizens’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dissolve">
                                      <p:cBhvr>
                                        <p:cTn id="16"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38200" y="2209800"/>
            <a:ext cx="7696200" cy="3970338"/>
          </a:xfrm>
          <a:prstGeom prst="rect">
            <a:avLst/>
          </a:prstGeom>
        </p:spPr>
        <p:txBody>
          <a:bodyPr>
            <a:spAutoFit/>
          </a:bodyPr>
          <a:lstStyle/>
          <a:p>
            <a:pPr>
              <a:buClr>
                <a:schemeClr val="tx2">
                  <a:lumMod val="50000"/>
                </a:schemeClr>
              </a:buClr>
              <a:defRPr/>
            </a:pPr>
            <a:r>
              <a:rPr lang="en-US" dirty="0">
                <a:solidFill>
                  <a:srgbClr val="C00000"/>
                </a:solidFill>
              </a:rPr>
              <a:t>Through a series of examples we worked out four features of democracy as a form of government. Accordingly, democracy is a form of government in which:</a:t>
            </a:r>
          </a:p>
          <a:p>
            <a:pPr>
              <a:buClr>
                <a:schemeClr val="tx2">
                  <a:lumMod val="50000"/>
                </a:schemeClr>
              </a:buClr>
              <a:buFont typeface="Wingdings" pitchFamily="2" charset="2"/>
              <a:buChar char="ü"/>
              <a:defRPr/>
            </a:pPr>
            <a:endParaRPr lang="en-US" dirty="0">
              <a:solidFill>
                <a:srgbClr val="C00000"/>
              </a:solidFill>
            </a:endParaRPr>
          </a:p>
          <a:p>
            <a:pPr>
              <a:buClr>
                <a:schemeClr val="tx2">
                  <a:lumMod val="50000"/>
                </a:schemeClr>
              </a:buClr>
              <a:buFont typeface="Wingdings" pitchFamily="2" charset="2"/>
              <a:buChar char="ü"/>
              <a:defRPr/>
            </a:pPr>
            <a:r>
              <a:rPr lang="en-US" dirty="0">
                <a:solidFill>
                  <a:srgbClr val="C00000"/>
                </a:solidFill>
              </a:rPr>
              <a:t> Rulers elected by the people take all the major decisions. </a:t>
            </a:r>
          </a:p>
          <a:p>
            <a:pPr>
              <a:buClr>
                <a:schemeClr val="tx2">
                  <a:lumMod val="50000"/>
                </a:schemeClr>
              </a:buClr>
              <a:buFont typeface="Wingdings" pitchFamily="2" charset="2"/>
              <a:buChar char="ü"/>
              <a:defRPr/>
            </a:pPr>
            <a:endParaRPr lang="en-US" dirty="0">
              <a:solidFill>
                <a:srgbClr val="C00000"/>
              </a:solidFill>
            </a:endParaRPr>
          </a:p>
          <a:p>
            <a:pPr>
              <a:buClr>
                <a:schemeClr val="tx2">
                  <a:lumMod val="50000"/>
                </a:schemeClr>
              </a:buClr>
              <a:buFont typeface="Wingdings" pitchFamily="2" charset="2"/>
              <a:buChar char="ü"/>
              <a:defRPr/>
            </a:pPr>
            <a:r>
              <a:rPr lang="en-US" dirty="0">
                <a:solidFill>
                  <a:srgbClr val="C00000"/>
                </a:solidFill>
              </a:rPr>
              <a:t> Elections offer a choice and fair opportunity to the people to change the</a:t>
            </a:r>
          </a:p>
          <a:p>
            <a:pPr>
              <a:buClr>
                <a:schemeClr val="tx2">
                  <a:lumMod val="50000"/>
                </a:schemeClr>
              </a:buClr>
              <a:defRPr/>
            </a:pPr>
            <a:r>
              <a:rPr lang="en-US" dirty="0">
                <a:solidFill>
                  <a:srgbClr val="C00000"/>
                </a:solidFill>
              </a:rPr>
              <a:t>    current ruler.</a:t>
            </a:r>
          </a:p>
          <a:p>
            <a:pPr>
              <a:buClr>
                <a:schemeClr val="tx2">
                  <a:lumMod val="50000"/>
                </a:schemeClr>
              </a:buClr>
              <a:defRPr/>
            </a:pPr>
            <a:endParaRPr lang="en-US" dirty="0">
              <a:solidFill>
                <a:srgbClr val="C00000"/>
              </a:solidFill>
            </a:endParaRPr>
          </a:p>
          <a:p>
            <a:pPr>
              <a:buClr>
                <a:schemeClr val="tx2">
                  <a:lumMod val="50000"/>
                </a:schemeClr>
              </a:buClr>
              <a:buFont typeface="Wingdings" pitchFamily="2" charset="2"/>
              <a:buChar char="ü"/>
              <a:defRPr/>
            </a:pPr>
            <a:r>
              <a:rPr lang="en-US" dirty="0">
                <a:solidFill>
                  <a:srgbClr val="C00000"/>
                </a:solidFill>
              </a:rPr>
              <a:t> This choice and opportunity is available to all the people on an equal </a:t>
            </a:r>
          </a:p>
          <a:p>
            <a:pPr>
              <a:buClr>
                <a:schemeClr val="tx2">
                  <a:lumMod val="50000"/>
                </a:schemeClr>
              </a:buClr>
              <a:defRPr/>
            </a:pPr>
            <a:r>
              <a:rPr lang="en-US" dirty="0">
                <a:solidFill>
                  <a:srgbClr val="C00000"/>
                </a:solidFill>
              </a:rPr>
              <a:t>    basis.</a:t>
            </a:r>
          </a:p>
          <a:p>
            <a:pPr>
              <a:buClr>
                <a:schemeClr val="tx2">
                  <a:lumMod val="50000"/>
                </a:schemeClr>
              </a:buClr>
              <a:buFont typeface="Wingdings" pitchFamily="2" charset="2"/>
              <a:buChar char="ü"/>
              <a:defRPr/>
            </a:pPr>
            <a:endParaRPr lang="en-US" dirty="0">
              <a:solidFill>
                <a:srgbClr val="C00000"/>
              </a:solidFill>
            </a:endParaRPr>
          </a:p>
          <a:p>
            <a:pPr>
              <a:buClr>
                <a:schemeClr val="tx2">
                  <a:lumMod val="50000"/>
                </a:schemeClr>
              </a:buClr>
              <a:buFont typeface="Wingdings" pitchFamily="2" charset="2"/>
              <a:buChar char="ü"/>
              <a:defRPr/>
            </a:pPr>
            <a:r>
              <a:rPr lang="en-US" dirty="0">
                <a:solidFill>
                  <a:srgbClr val="C00000"/>
                </a:solidFill>
              </a:rPr>
              <a:t> The exercise of this choice leads to a government limited by basic rules</a:t>
            </a:r>
          </a:p>
          <a:p>
            <a:pPr>
              <a:buClr>
                <a:schemeClr val="tx2">
                  <a:lumMod val="50000"/>
                </a:schemeClr>
              </a:buClr>
              <a:defRPr/>
            </a:pPr>
            <a:r>
              <a:rPr lang="en-US" dirty="0">
                <a:solidFill>
                  <a:srgbClr val="C00000"/>
                </a:solidFill>
              </a:rPr>
              <a:t>    of the constitution and citizens’ rights. </a:t>
            </a:r>
          </a:p>
        </p:txBody>
      </p:sp>
      <p:sp>
        <p:nvSpPr>
          <p:cNvPr id="4" name="Rectangle 3"/>
          <p:cNvSpPr/>
          <p:nvPr/>
        </p:nvSpPr>
        <p:spPr>
          <a:xfrm>
            <a:off x="691302" y="0"/>
            <a:ext cx="8071698" cy="923330"/>
          </a:xfrm>
          <a:prstGeom prst="rect">
            <a:avLst/>
          </a:prstGeom>
          <a:noFill/>
        </p:spPr>
        <p:txBody>
          <a:bodyPr wrap="none">
            <a:spAutoFit/>
          </a:bodyPr>
          <a:lstStyle/>
          <a:p>
            <a:pPr algn="ctr">
              <a:defRPr/>
            </a:pPr>
            <a:r>
              <a:rPr lang="en-US" sz="5400" b="1" spc="100" dirty="0">
                <a:ln w="18000">
                  <a:solidFill>
                    <a:schemeClr val="accent1">
                      <a:satMod val="200000"/>
                      <a:tint val="72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rPr>
              <a:t>SUMMARY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0696" y="1371600"/>
            <a:ext cx="7123104"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 DEMOCRACY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133600" y="1884363"/>
            <a:ext cx="7086600" cy="4800600"/>
          </a:xfrm>
          <a:prstGeom prst="rect">
            <a:avLst/>
          </a:prstGeom>
          <a:noFill/>
          <a:ln w="9525">
            <a:noFill/>
            <a:miter lim="800000"/>
            <a:headEnd/>
            <a:tailEnd/>
          </a:ln>
        </p:spPr>
        <p:txBody>
          <a:bodyPr>
            <a:spAutoFit/>
          </a:bodyPr>
          <a:lstStyle/>
          <a:p>
            <a:pPr>
              <a:buFontTx/>
              <a:buBlip>
                <a:blip r:embed="rId3"/>
              </a:buBlip>
            </a:pPr>
            <a:r>
              <a:rPr lang="en-US" dirty="0"/>
              <a:t> Leaders keep changing in a democracy. This leads to instability. </a:t>
            </a:r>
          </a:p>
          <a:p>
            <a:r>
              <a:rPr lang="en-US" dirty="0"/>
              <a:t> </a:t>
            </a:r>
          </a:p>
          <a:p>
            <a:pPr>
              <a:buFontTx/>
              <a:buBlip>
                <a:blip r:embed="rId3"/>
              </a:buBlip>
            </a:pPr>
            <a:r>
              <a:rPr lang="en-US" dirty="0"/>
              <a:t> Democracy is all about political competition and power play.</a:t>
            </a:r>
          </a:p>
          <a:p>
            <a:r>
              <a:rPr lang="en-US" dirty="0"/>
              <a:t>    There is no scope for morality.</a:t>
            </a:r>
          </a:p>
          <a:p>
            <a:endParaRPr lang="en-US" dirty="0"/>
          </a:p>
          <a:p>
            <a:pPr>
              <a:buFontTx/>
              <a:buBlip>
                <a:blip r:embed="rId3"/>
              </a:buBlip>
            </a:pPr>
            <a:r>
              <a:rPr lang="en-US" dirty="0"/>
              <a:t> So many people have to be consulted in a democracy that it leads</a:t>
            </a:r>
          </a:p>
          <a:p>
            <a:r>
              <a:rPr lang="en-US" dirty="0"/>
              <a:t>   to delays.</a:t>
            </a:r>
          </a:p>
          <a:p>
            <a:pPr>
              <a:buFontTx/>
              <a:buBlip>
                <a:blip r:embed="rId3"/>
              </a:buBlip>
            </a:pPr>
            <a:endParaRPr lang="en-US" dirty="0"/>
          </a:p>
          <a:p>
            <a:pPr>
              <a:buFontTx/>
              <a:buBlip>
                <a:blip r:embed="rId3"/>
              </a:buBlip>
            </a:pPr>
            <a:r>
              <a:rPr lang="en-US" dirty="0"/>
              <a:t> Elected leaders do not know the best interest of the people. It </a:t>
            </a:r>
          </a:p>
          <a:p>
            <a:r>
              <a:rPr lang="en-US" dirty="0"/>
              <a:t>   leads to bad decisions.</a:t>
            </a:r>
          </a:p>
          <a:p>
            <a:pPr>
              <a:buFontTx/>
              <a:buBlip>
                <a:blip r:embed="rId3"/>
              </a:buBlip>
            </a:pPr>
            <a:endParaRPr lang="en-US" dirty="0"/>
          </a:p>
          <a:p>
            <a:pPr>
              <a:buFontTx/>
              <a:buBlip>
                <a:blip r:embed="rId3"/>
              </a:buBlip>
            </a:pPr>
            <a:r>
              <a:rPr lang="en-US" dirty="0"/>
              <a:t> Democracy leads to corruption for it is based on electoral</a:t>
            </a:r>
          </a:p>
          <a:p>
            <a:r>
              <a:rPr lang="en-US" dirty="0"/>
              <a:t>   competition.</a:t>
            </a:r>
          </a:p>
          <a:p>
            <a:pPr>
              <a:buFontTx/>
              <a:buBlip>
                <a:blip r:embed="rId3"/>
              </a:buBlip>
            </a:pPr>
            <a:endParaRPr lang="en-US" dirty="0"/>
          </a:p>
          <a:p>
            <a:pPr>
              <a:buFontTx/>
              <a:buBlip>
                <a:blip r:embed="rId3"/>
              </a:buBlip>
            </a:pPr>
            <a:r>
              <a:rPr lang="en-US" dirty="0"/>
              <a:t> Ordinary people don’t know what is good for them they should not</a:t>
            </a:r>
          </a:p>
          <a:p>
            <a:r>
              <a:rPr lang="en-US" dirty="0"/>
              <a:t>    decide anything.</a:t>
            </a:r>
          </a:p>
          <a:p>
            <a:pPr>
              <a:buFontTx/>
              <a:buBlip>
                <a:blip r:embed="rId3"/>
              </a:buBlip>
            </a:pPr>
            <a:endParaRPr lang="en-US" dirty="0"/>
          </a:p>
        </p:txBody>
      </p:sp>
      <p:sp>
        <p:nvSpPr>
          <p:cNvPr id="4" name="Rectangle 3"/>
          <p:cNvSpPr/>
          <p:nvPr/>
        </p:nvSpPr>
        <p:spPr>
          <a:xfrm>
            <a:off x="730032" y="0"/>
            <a:ext cx="8032968" cy="175432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ARGUMENTS </a:t>
            </a:r>
          </a:p>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AGAINST DEMOCRACY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iterate type="wd">
                                    <p:tmPct val="10000"/>
                                  </p:iterate>
                                  <p:childTnLst>
                                    <p:set>
                                      <p:cBhvr>
                                        <p:cTn id="14" dur="1" fill="hold">
                                          <p:stCondLst>
                                            <p:cond delay="0"/>
                                          </p:stCondLst>
                                        </p:cTn>
                                        <p:tgtEl>
                                          <p:spTgt spid="13314"/>
                                        </p:tgtEl>
                                        <p:attrNameLst>
                                          <p:attrName>style.visibility</p:attrName>
                                        </p:attrNameLst>
                                      </p:cBhvr>
                                      <p:to>
                                        <p:strVal val="visible"/>
                                      </p:to>
                                    </p:set>
                                    <p:animEffect transition="in" filter="diamond(in)">
                                      <p:cBhvr>
                                        <p:cTn id="1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371600" y="0"/>
            <a:ext cx="6571031" cy="175432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ARGUMENTS </a:t>
            </a:r>
          </a:p>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  DEMOCRACY</a:t>
            </a:r>
          </a:p>
        </p:txBody>
      </p:sp>
      <p:sp>
        <p:nvSpPr>
          <p:cNvPr id="3" name="TextBox 2"/>
          <p:cNvSpPr txBox="1">
            <a:spLocks noChangeArrowheads="1"/>
          </p:cNvSpPr>
          <p:nvPr/>
        </p:nvSpPr>
        <p:spPr bwMode="auto">
          <a:xfrm>
            <a:off x="1752600" y="2611438"/>
            <a:ext cx="6934200" cy="3416300"/>
          </a:xfrm>
          <a:prstGeom prst="rect">
            <a:avLst/>
          </a:prstGeom>
          <a:noFill/>
          <a:ln w="9525">
            <a:noFill/>
            <a:miter lim="800000"/>
            <a:headEnd/>
            <a:tailEnd/>
          </a:ln>
        </p:spPr>
        <p:txBody>
          <a:bodyPr>
            <a:spAutoFit/>
          </a:bodyPr>
          <a:lstStyle/>
          <a:p>
            <a:pPr>
              <a:buFontTx/>
              <a:buBlip>
                <a:blip r:embed="rId3"/>
              </a:buBlip>
            </a:pPr>
            <a:r>
              <a:rPr lang="en-US" dirty="0"/>
              <a:t> A democratic government is a better government because it</a:t>
            </a:r>
          </a:p>
          <a:p>
            <a:r>
              <a:rPr lang="en-US" dirty="0"/>
              <a:t>   is a more accountable form of Government. </a:t>
            </a:r>
          </a:p>
          <a:p>
            <a:endParaRPr lang="en-US" dirty="0"/>
          </a:p>
          <a:p>
            <a:pPr>
              <a:buFontTx/>
              <a:buBlip>
                <a:blip r:embed="rId3"/>
              </a:buBlip>
            </a:pPr>
            <a:r>
              <a:rPr lang="en-US" dirty="0"/>
              <a:t> Democracy improves the quality of decision making.</a:t>
            </a:r>
          </a:p>
          <a:p>
            <a:pPr>
              <a:buFontTx/>
              <a:buBlip>
                <a:blip r:embed="rId3"/>
              </a:buBlip>
            </a:pPr>
            <a:endParaRPr lang="en-US" dirty="0"/>
          </a:p>
          <a:p>
            <a:pPr>
              <a:buFontTx/>
              <a:buBlip>
                <a:blip r:embed="rId3"/>
              </a:buBlip>
            </a:pPr>
            <a:r>
              <a:rPr lang="en-US" dirty="0"/>
              <a:t> Democracy provides a method to deal with differences AND </a:t>
            </a:r>
          </a:p>
          <a:p>
            <a:r>
              <a:rPr lang="en-US" dirty="0"/>
              <a:t>    conflicts.</a:t>
            </a:r>
          </a:p>
          <a:p>
            <a:endParaRPr lang="en-US" dirty="0"/>
          </a:p>
          <a:p>
            <a:pPr>
              <a:buFontTx/>
              <a:buBlip>
                <a:blip r:embed="rId3"/>
              </a:buBlip>
            </a:pPr>
            <a:r>
              <a:rPr lang="en-US" dirty="0"/>
              <a:t> Democracy enhances the dignity of citizens.</a:t>
            </a:r>
          </a:p>
          <a:p>
            <a:pPr>
              <a:buFontTx/>
              <a:buBlip>
                <a:blip r:embed="rId3"/>
              </a:buBlip>
            </a:pPr>
            <a:endParaRPr lang="en-US" dirty="0"/>
          </a:p>
          <a:p>
            <a:pPr>
              <a:buFontTx/>
              <a:buBlip>
                <a:blip r:embed="rId3"/>
              </a:buBlip>
            </a:pPr>
            <a:r>
              <a:rPr lang="en-US" dirty="0"/>
              <a:t> Democracy is better than other forms of government</a:t>
            </a:r>
          </a:p>
          <a:p>
            <a:r>
              <a:rPr lang="en-US" dirty="0"/>
              <a:t>    because it allows us to correct its own mistakes.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diamond(i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18435" name="TextBox 3"/>
          <p:cNvSpPr txBox="1">
            <a:spLocks noChangeArrowheads="1"/>
          </p:cNvSpPr>
          <p:nvPr/>
        </p:nvSpPr>
        <p:spPr bwMode="auto">
          <a:xfrm rot="-604407">
            <a:off x="5942013" y="263525"/>
            <a:ext cx="457200" cy="922338"/>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a:t>
            </a:r>
          </a:p>
        </p:txBody>
      </p:sp>
      <p:sp>
        <p:nvSpPr>
          <p:cNvPr id="18436" name="TextBox 4"/>
          <p:cNvSpPr txBox="1">
            <a:spLocks noChangeArrowheads="1"/>
          </p:cNvSpPr>
          <p:nvPr/>
        </p:nvSpPr>
        <p:spPr bwMode="auto">
          <a:xfrm rot="2300969">
            <a:off x="7780338" y="1993900"/>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vie" pitchFamily="82" charset="0"/>
              </a:rPr>
              <a:t>?</a:t>
            </a:r>
          </a:p>
        </p:txBody>
      </p:sp>
      <p:sp>
        <p:nvSpPr>
          <p:cNvPr id="18437" name="TextBox 5"/>
          <p:cNvSpPr txBox="1">
            <a:spLocks noChangeArrowheads="1"/>
          </p:cNvSpPr>
          <p:nvPr/>
        </p:nvSpPr>
        <p:spPr bwMode="auto">
          <a:xfrm rot="-3223865">
            <a:off x="4819651" y="5343525"/>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ootlight MT Light" pitchFamily="18" charset="0"/>
              </a:rPr>
              <a:t>?</a:t>
            </a:r>
          </a:p>
        </p:txBody>
      </p:sp>
      <p:sp>
        <p:nvSpPr>
          <p:cNvPr id="18438" name="TextBox 6"/>
          <p:cNvSpPr txBox="1">
            <a:spLocks noChangeArrowheads="1"/>
          </p:cNvSpPr>
          <p:nvPr/>
        </p:nvSpPr>
        <p:spPr bwMode="auto">
          <a:xfrm rot="474987">
            <a:off x="822325" y="2133600"/>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tencil" pitchFamily="82" charset="0"/>
              </a:rPr>
              <a:t>?</a:t>
            </a:r>
          </a:p>
        </p:txBody>
      </p:sp>
      <p:sp>
        <p:nvSpPr>
          <p:cNvPr id="18439" name="TextBox 7"/>
          <p:cNvSpPr txBox="1">
            <a:spLocks noChangeArrowheads="1"/>
          </p:cNvSpPr>
          <p:nvPr/>
        </p:nvSpPr>
        <p:spPr bwMode="auto">
          <a:xfrm rot="782136">
            <a:off x="7316788" y="820738"/>
            <a:ext cx="452437"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a:t>
            </a:r>
          </a:p>
        </p:txBody>
      </p:sp>
      <p:sp>
        <p:nvSpPr>
          <p:cNvPr id="18440" name="TextBox 8"/>
          <p:cNvSpPr txBox="1">
            <a:spLocks noChangeArrowheads="1"/>
          </p:cNvSpPr>
          <p:nvPr/>
        </p:nvSpPr>
        <p:spPr bwMode="auto">
          <a:xfrm rot="2405199">
            <a:off x="2441575" y="4125913"/>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ld English Text MT" pitchFamily="66" charset="0"/>
              </a:rPr>
              <a:t>?</a:t>
            </a:r>
          </a:p>
        </p:txBody>
      </p:sp>
      <p:sp>
        <p:nvSpPr>
          <p:cNvPr id="18441" name="TextBox 9"/>
          <p:cNvSpPr txBox="1">
            <a:spLocks noChangeArrowheads="1"/>
          </p:cNvSpPr>
          <p:nvPr/>
        </p:nvSpPr>
        <p:spPr bwMode="auto">
          <a:xfrm rot="-2757061">
            <a:off x="7381082" y="3812381"/>
            <a:ext cx="609600"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a:t>
            </a:r>
          </a:p>
        </p:txBody>
      </p:sp>
      <p:sp>
        <p:nvSpPr>
          <p:cNvPr id="18442" name="TextBox 10"/>
          <p:cNvSpPr txBox="1">
            <a:spLocks noChangeArrowheads="1"/>
          </p:cNvSpPr>
          <p:nvPr/>
        </p:nvSpPr>
        <p:spPr bwMode="auto">
          <a:xfrm rot="-1178272">
            <a:off x="7986713" y="5326063"/>
            <a:ext cx="609600"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ge Italic" pitchFamily="66" charset="0"/>
              </a:rPr>
              <a:t>?</a:t>
            </a:r>
          </a:p>
        </p:txBody>
      </p:sp>
      <p:sp>
        <p:nvSpPr>
          <p:cNvPr id="18443" name="TextBox 11"/>
          <p:cNvSpPr txBox="1">
            <a:spLocks noChangeArrowheads="1"/>
          </p:cNvSpPr>
          <p:nvPr/>
        </p:nvSpPr>
        <p:spPr bwMode="auto">
          <a:xfrm rot="-1319287">
            <a:off x="3278188" y="614363"/>
            <a:ext cx="609600"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gneto" pitchFamily="82" charset="0"/>
              </a:rPr>
              <a:t>?</a:t>
            </a:r>
          </a:p>
        </p:txBody>
      </p:sp>
      <p:sp>
        <p:nvSpPr>
          <p:cNvPr id="18444" name="TextBox 18"/>
          <p:cNvSpPr txBox="1">
            <a:spLocks noChangeArrowheads="1"/>
          </p:cNvSpPr>
          <p:nvPr/>
        </p:nvSpPr>
        <p:spPr bwMode="auto">
          <a:xfrm rot="2300969">
            <a:off x="830263" y="3441700"/>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vie" pitchFamily="82" charset="0"/>
              </a:rPr>
              <a:t>?</a:t>
            </a:r>
          </a:p>
        </p:txBody>
      </p:sp>
      <p:sp>
        <p:nvSpPr>
          <p:cNvPr id="18445" name="TextBox 19"/>
          <p:cNvSpPr txBox="1">
            <a:spLocks noChangeArrowheads="1"/>
          </p:cNvSpPr>
          <p:nvPr/>
        </p:nvSpPr>
        <p:spPr bwMode="auto">
          <a:xfrm rot="2300969">
            <a:off x="4792663" y="3787775"/>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vie" pitchFamily="82" charset="0"/>
              </a:rPr>
              <a:t>?</a:t>
            </a:r>
          </a:p>
        </p:txBody>
      </p:sp>
      <p:sp>
        <p:nvSpPr>
          <p:cNvPr id="18446" name="TextBox 20"/>
          <p:cNvSpPr txBox="1">
            <a:spLocks noChangeArrowheads="1"/>
          </p:cNvSpPr>
          <p:nvPr/>
        </p:nvSpPr>
        <p:spPr bwMode="auto">
          <a:xfrm rot="2300969">
            <a:off x="4564063" y="1654175"/>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vie" pitchFamily="82" charset="0"/>
              </a:rPr>
              <a:t>?</a:t>
            </a:r>
          </a:p>
        </p:txBody>
      </p:sp>
      <p:sp>
        <p:nvSpPr>
          <p:cNvPr id="18447" name="TextBox 21"/>
          <p:cNvSpPr txBox="1">
            <a:spLocks noChangeArrowheads="1"/>
          </p:cNvSpPr>
          <p:nvPr/>
        </p:nvSpPr>
        <p:spPr bwMode="auto">
          <a:xfrm rot="1385543">
            <a:off x="690563" y="5187950"/>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vie" pitchFamily="82" charset="0"/>
              </a:rPr>
              <a:t>?</a:t>
            </a:r>
          </a:p>
        </p:txBody>
      </p:sp>
      <p:sp>
        <p:nvSpPr>
          <p:cNvPr id="18448" name="TextBox 22"/>
          <p:cNvSpPr txBox="1">
            <a:spLocks noChangeArrowheads="1"/>
          </p:cNvSpPr>
          <p:nvPr/>
        </p:nvSpPr>
        <p:spPr bwMode="auto">
          <a:xfrm rot="2300969">
            <a:off x="601663" y="393700"/>
            <a:ext cx="609600" cy="923925"/>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avie" pitchFamily="82" charset="0"/>
              </a:rPr>
              <a:t>?</a:t>
            </a:r>
          </a:p>
        </p:txBody>
      </p:sp>
      <p:sp>
        <p:nvSpPr>
          <p:cNvPr id="18449" name="TextBox 23"/>
          <p:cNvSpPr txBox="1">
            <a:spLocks noChangeArrowheads="1"/>
          </p:cNvSpPr>
          <p:nvPr/>
        </p:nvSpPr>
        <p:spPr bwMode="auto">
          <a:xfrm rot="782136">
            <a:off x="6499225" y="4306888"/>
            <a:ext cx="452438"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a:t>
            </a:r>
          </a:p>
        </p:txBody>
      </p:sp>
      <p:sp>
        <p:nvSpPr>
          <p:cNvPr id="18450" name="TextBox 24"/>
          <p:cNvSpPr txBox="1">
            <a:spLocks noChangeArrowheads="1"/>
          </p:cNvSpPr>
          <p:nvPr/>
        </p:nvSpPr>
        <p:spPr bwMode="auto">
          <a:xfrm rot="782136">
            <a:off x="7718190" y="39142"/>
            <a:ext cx="452437"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a:t>
            </a:r>
          </a:p>
        </p:txBody>
      </p:sp>
      <p:sp>
        <p:nvSpPr>
          <p:cNvPr id="18451" name="TextBox 25"/>
          <p:cNvSpPr txBox="1">
            <a:spLocks noChangeArrowheads="1"/>
          </p:cNvSpPr>
          <p:nvPr/>
        </p:nvSpPr>
        <p:spPr bwMode="auto">
          <a:xfrm rot="782136">
            <a:off x="2689225" y="5602288"/>
            <a:ext cx="452438"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a:t>
            </a:r>
          </a:p>
        </p:txBody>
      </p:sp>
      <p:sp>
        <p:nvSpPr>
          <p:cNvPr id="18452" name="TextBox 26"/>
          <p:cNvSpPr txBox="1">
            <a:spLocks noChangeArrowheads="1"/>
          </p:cNvSpPr>
          <p:nvPr/>
        </p:nvSpPr>
        <p:spPr bwMode="auto">
          <a:xfrm rot="782136">
            <a:off x="8175625" y="3240088"/>
            <a:ext cx="452438"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a:t>
            </a:r>
          </a:p>
        </p:txBody>
      </p:sp>
      <p:sp>
        <p:nvSpPr>
          <p:cNvPr id="18453" name="TextBox 27"/>
          <p:cNvSpPr txBox="1">
            <a:spLocks noChangeArrowheads="1"/>
          </p:cNvSpPr>
          <p:nvPr/>
        </p:nvSpPr>
        <p:spPr bwMode="auto">
          <a:xfrm rot="782136">
            <a:off x="2536825" y="1582738"/>
            <a:ext cx="452438" cy="922337"/>
          </a:xfrm>
          <a:prstGeom prst="rect">
            <a:avLst/>
          </a:prstGeom>
          <a:noFill/>
          <a:ln w="34925">
            <a:solidFill>
              <a:srgbClr val="FFFFFF"/>
            </a:solidFill>
            <a:miter lim="800000"/>
            <a:headEnd/>
            <a:tailEnd/>
          </a:ln>
          <a:effectLst>
            <a:glow rad="228600">
              <a:schemeClr val="accent6">
                <a:satMod val="175000"/>
                <a:alpha val="40000"/>
              </a:schemeClr>
            </a:glow>
            <a:outerShdw blurRad="317500" dir="2700000" algn="ctr">
              <a:srgbClr val="000000">
                <a:alpha val="43000"/>
              </a:srgbClr>
            </a:outerShdw>
            <a:reflection blurRad="6350" stA="50000" endA="295" endPos="92000" dist="101600" dir="5400000" sy="-100000" algn="bl" rotWithShape="0"/>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spAutoFit/>
          </a:bodyPr>
          <a:lstStyle/>
          <a:p>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itchFamily="18" charset="0"/>
              </a:rPr>
              <a:t>?</a:t>
            </a:r>
          </a:p>
        </p:txBody>
      </p:sp>
      <p:sp>
        <p:nvSpPr>
          <p:cNvPr id="2" name="Rectangle 1"/>
          <p:cNvSpPr/>
          <p:nvPr/>
        </p:nvSpPr>
        <p:spPr>
          <a:xfrm>
            <a:off x="1748165" y="2819400"/>
            <a:ext cx="5338435" cy="931024"/>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5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Question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76400"/>
          </a:xfrm>
        </p:spPr>
        <p:txBody>
          <a:bodyPr rtlCol="0">
            <a:normAutofit fontScale="90000"/>
          </a:bodyPr>
          <a:lstStyle/>
          <a:p>
            <a:pPr marL="225425" algn="l" eaLnBrk="1" fontAlgn="auto" hangingPunct="1">
              <a:spcAft>
                <a:spcPts val="0"/>
              </a:spcAft>
              <a:defRPr/>
            </a:pPr>
            <a:r>
              <a:rPr lang="en-US" sz="3600" dirty="0">
                <a:latin typeface="Lucida Handwriting" pitchFamily="66" charset="0"/>
              </a:rPr>
              <a:t>Q.1 What is a representative democracy? What is its importance?</a:t>
            </a:r>
          </a:p>
        </p:txBody>
      </p:sp>
      <p:sp>
        <p:nvSpPr>
          <p:cNvPr id="3" name="Subtitle 2"/>
          <p:cNvSpPr>
            <a:spLocks noGrp="1"/>
          </p:cNvSpPr>
          <p:nvPr>
            <p:ph type="subTitle" idx="1"/>
          </p:nvPr>
        </p:nvSpPr>
        <p:spPr>
          <a:xfrm>
            <a:off x="228600" y="1524000"/>
            <a:ext cx="8686800" cy="5334000"/>
          </a:xfrm>
        </p:spPr>
        <p:txBody>
          <a:bodyPr rtlCol="0">
            <a:noAutofit/>
          </a:bodyPr>
          <a:lstStyle/>
          <a:p>
            <a:pPr algn="l" eaLnBrk="1" fontAlgn="auto" hangingPunct="1">
              <a:spcAft>
                <a:spcPts val="0"/>
              </a:spcAft>
              <a:buFont typeface="Arial" pitchFamily="34" charset="0"/>
              <a:buNone/>
              <a:defRPr/>
            </a:pPr>
            <a:r>
              <a:rPr lang="en-US" sz="2200" dirty="0">
                <a:solidFill>
                  <a:srgbClr val="0000FF"/>
                </a:solidFill>
                <a:latin typeface="Lucida Handwriting" pitchFamily="66" charset="0"/>
              </a:rPr>
              <a:t>Ans. Representative democracy is one in which people elect their representatives to legislature. These representative, in turn, form the government and govern the country.</a:t>
            </a:r>
          </a:p>
          <a:p>
            <a:pPr algn="l" eaLnBrk="1" fontAlgn="auto" hangingPunct="1">
              <a:spcAft>
                <a:spcPts val="0"/>
              </a:spcAft>
              <a:buFont typeface="Arial" pitchFamily="34" charset="0"/>
              <a:buNone/>
              <a:defRPr/>
            </a:pPr>
            <a:r>
              <a:rPr lang="en-US" sz="2200" dirty="0">
                <a:solidFill>
                  <a:srgbClr val="0000FF"/>
                </a:solidFill>
                <a:latin typeface="Lucida Handwriting" pitchFamily="66" charset="0"/>
              </a:rPr>
              <a:t>In  this type of democracy, a government based on majority is allowed to take decision on behalf of all the people.</a:t>
            </a:r>
          </a:p>
          <a:p>
            <a:pPr algn="l" eaLnBrk="1" fontAlgn="auto" hangingPunct="1">
              <a:spcAft>
                <a:spcPts val="0"/>
              </a:spcAft>
              <a:buFont typeface="Arial" pitchFamily="34" charset="0"/>
              <a:buNone/>
              <a:defRPr/>
            </a:pPr>
            <a:r>
              <a:rPr lang="en-US" sz="2200" dirty="0">
                <a:solidFill>
                  <a:srgbClr val="0000FF"/>
                </a:solidFill>
                <a:latin typeface="Lucida Handwriting" pitchFamily="66" charset="0"/>
              </a:rPr>
              <a:t>Representative democracy become necessary because of the following reason :</a:t>
            </a:r>
          </a:p>
          <a:p>
            <a:pPr algn="l" eaLnBrk="1" fontAlgn="auto" hangingPunct="1">
              <a:spcAft>
                <a:spcPts val="0"/>
              </a:spcAft>
              <a:buFont typeface="Arial" pitchFamily="34" charset="0"/>
              <a:buNone/>
              <a:defRPr/>
            </a:pPr>
            <a:r>
              <a:rPr lang="en-US" sz="2200" dirty="0">
                <a:solidFill>
                  <a:srgbClr val="0000FF"/>
                </a:solidFill>
                <a:latin typeface="Lucida Handwriting" pitchFamily="66" charset="0"/>
              </a:rPr>
              <a:t> 1. Modern democracies involve such a large number of people that it is physically impossible for them to sit together and take collective decision.</a:t>
            </a:r>
          </a:p>
          <a:p>
            <a:pPr algn="l" eaLnBrk="1" fontAlgn="auto" hangingPunct="1">
              <a:spcAft>
                <a:spcPts val="0"/>
              </a:spcAft>
              <a:buFont typeface="Arial" pitchFamily="34" charset="0"/>
              <a:buNone/>
              <a:defRPr/>
            </a:pPr>
            <a:r>
              <a:rPr lang="en-US" sz="2200" dirty="0">
                <a:solidFill>
                  <a:srgbClr val="0000FF"/>
                </a:solidFill>
                <a:latin typeface="Lucida Handwriting" pitchFamily="66" charset="0"/>
              </a:rPr>
              <a:t>2. Even if they could, the citizen dose not have the time, the desire or the skills to take part in all the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0" y="152400"/>
            <a:ext cx="9144000" cy="762000"/>
          </a:xfrm>
        </p:spPr>
        <p:txBody>
          <a:bodyPr/>
          <a:lstStyle/>
          <a:p>
            <a:pPr algn="l" eaLnBrk="1" hangingPunct="1"/>
            <a:r>
              <a:rPr lang="en-US" sz="2500" dirty="0">
                <a:latin typeface="Lucida Handwriting" pitchFamily="66" charset="0"/>
              </a:rPr>
              <a:t>Q.2 “A democracy must be based in free and fair election.” Elaborate.</a:t>
            </a:r>
          </a:p>
        </p:txBody>
      </p:sp>
      <p:sp>
        <p:nvSpPr>
          <p:cNvPr id="3" name="Content Placeholder 2"/>
          <p:cNvSpPr>
            <a:spLocks noGrp="1"/>
          </p:cNvSpPr>
          <p:nvPr>
            <p:ph idx="1"/>
          </p:nvPr>
        </p:nvSpPr>
        <p:spPr>
          <a:xfrm>
            <a:off x="0" y="914400"/>
            <a:ext cx="9144000" cy="5867400"/>
          </a:xfrm>
        </p:spPr>
        <p:txBody>
          <a:bodyPr/>
          <a:lstStyle/>
          <a:p>
            <a:pPr marL="55563" indent="-55563" eaLnBrk="1" hangingPunct="1">
              <a:buFont typeface="Arial" charset="0"/>
              <a:buNone/>
              <a:defRPr/>
            </a:pPr>
            <a:r>
              <a:rPr lang="en-US" sz="2050" dirty="0">
                <a:solidFill>
                  <a:srgbClr val="0000FF"/>
                </a:solidFill>
                <a:latin typeface="Lucida Handwriting" pitchFamily="66" charset="0"/>
              </a:rPr>
              <a:t>Ans. The essence of democracy is that the rulers must be true representative of the people. The representative are chosen through election. Now, an election could have some meaning and significance only if it has been held in a free and fair manner.</a:t>
            </a:r>
          </a:p>
          <a:p>
            <a:pPr marL="55563" indent="-55563" eaLnBrk="1" hangingPunct="1">
              <a:buFont typeface="Arial" charset="0"/>
              <a:buNone/>
              <a:defRPr/>
            </a:pPr>
            <a:r>
              <a:rPr lang="en-US" sz="2050" dirty="0">
                <a:solidFill>
                  <a:srgbClr val="0000FF"/>
                </a:solidFill>
                <a:latin typeface="Lucida Handwriting" pitchFamily="66" charset="0"/>
              </a:rPr>
              <a:t>A free election is one in which every person has an equal right to vote and is able to vote without fear and threat each one exercise his choice in a judicious manners.</a:t>
            </a:r>
          </a:p>
          <a:p>
            <a:pPr marL="55563" indent="-55563" eaLnBrk="1" hangingPunct="1">
              <a:buFont typeface="Arial" charset="0"/>
              <a:buNone/>
              <a:defRPr/>
            </a:pPr>
            <a:r>
              <a:rPr lang="en-US" sz="2050" dirty="0">
                <a:solidFill>
                  <a:srgbClr val="0000FF"/>
                </a:solidFill>
                <a:latin typeface="Lucida Handwriting" pitchFamily="66" charset="0"/>
              </a:rPr>
              <a:t>A fair election is one in which those persons who are currently in power have a fair chance of losing. If the election process is rigged and manipulated in such a manner that the result is a foregone conclusion, it dose not constitute a fair election .</a:t>
            </a:r>
          </a:p>
          <a:p>
            <a:pPr marL="55563" indent="-55563" eaLnBrk="1" hangingPunct="1">
              <a:buFont typeface="Arial" charset="0"/>
              <a:buNone/>
              <a:defRPr/>
            </a:pPr>
            <a:r>
              <a:rPr lang="en-US" sz="2050" dirty="0">
                <a:solidFill>
                  <a:srgbClr val="0000FF"/>
                </a:solidFill>
                <a:latin typeface="Lucida Handwriting" pitchFamily="66" charset="0"/>
              </a:rPr>
              <a:t>“China and Mexico, among many other countries are illustrative examples where the ruling party has never lost any election.”</a:t>
            </a:r>
          </a:p>
          <a:p>
            <a:pPr marL="55563" indent="-55563" eaLnBrk="1" hangingPunct="1">
              <a:buFont typeface="Arial" charset="0"/>
              <a:buNone/>
              <a:defRPr/>
            </a:pPr>
            <a:r>
              <a:rPr lang="en-US" sz="2050" dirty="0">
                <a:solidFill>
                  <a:srgbClr val="0000FF"/>
                </a:solidFill>
                <a:latin typeface="Lucida Handwriting" pitchFamily="66" charset="0"/>
              </a:rPr>
              <a:t>            </a:t>
            </a:r>
            <a:r>
              <a:rPr lang="en-US" sz="2050" i="1" dirty="0">
                <a:solidFill>
                  <a:srgbClr val="0000FF"/>
                </a:solidFill>
                <a:latin typeface="Lucida Handwriting" pitchFamily="66" charset="0"/>
              </a:rPr>
              <a:t>These type of elections which are not free and fair are against  the sprit of democracy.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8600" y="381000"/>
            <a:ext cx="8001000" cy="954088"/>
          </a:xfrm>
          <a:prstGeom prst="rect">
            <a:avLst/>
          </a:prstGeom>
          <a:noFill/>
          <a:ln w="9525">
            <a:noFill/>
            <a:miter lim="800000"/>
            <a:headEnd/>
            <a:tailEnd/>
          </a:ln>
        </p:spPr>
        <p:txBody>
          <a:bodyPr>
            <a:spAutoFit/>
          </a:bodyPr>
          <a:lstStyle/>
          <a:p>
            <a:r>
              <a:rPr lang="en-US" sz="2800" dirty="0">
                <a:latin typeface="Lucida Handwriting" pitchFamily="66" charset="0"/>
                <a:cs typeface="Times New Roman" pitchFamily="18" charset="0"/>
              </a:rPr>
              <a:t>Q.3 How the universal Adult Franchise was not accepted all over the world? </a:t>
            </a:r>
          </a:p>
        </p:txBody>
      </p:sp>
      <p:sp>
        <p:nvSpPr>
          <p:cNvPr id="21507" name="Rectangle 1"/>
          <p:cNvSpPr>
            <a:spLocks noChangeArrowheads="1"/>
          </p:cNvSpPr>
          <p:nvPr/>
        </p:nvSpPr>
        <p:spPr bwMode="auto">
          <a:xfrm>
            <a:off x="76200" y="1873250"/>
            <a:ext cx="9144000" cy="4832350"/>
          </a:xfrm>
          <a:prstGeom prst="rect">
            <a:avLst/>
          </a:prstGeom>
          <a:noFill/>
          <a:ln w="9525">
            <a:noFill/>
            <a:miter lim="800000"/>
            <a:headEnd/>
            <a:tailEnd/>
          </a:ln>
        </p:spPr>
        <p:txBody>
          <a:bodyPr anchor="ctr">
            <a:spAutoFit/>
          </a:bodyPr>
          <a:lstStyle/>
          <a:p>
            <a:pPr eaLnBrk="0" hangingPunct="0"/>
            <a:r>
              <a:rPr lang="en-US" sz="2800" b="1" dirty="0">
                <a:solidFill>
                  <a:srgbClr val="0000FF"/>
                </a:solidFill>
                <a:latin typeface="Lucida Handwriting" pitchFamily="66" charset="0"/>
                <a:cs typeface="Times New Roman" pitchFamily="18" charset="0"/>
              </a:rPr>
              <a:t>Ans</a:t>
            </a:r>
            <a:r>
              <a:rPr lang="en-US" sz="2800" dirty="0">
                <a:solidFill>
                  <a:srgbClr val="0000FF"/>
                </a:solidFill>
                <a:latin typeface="Lucida Handwriting" pitchFamily="66" charset="0"/>
                <a:cs typeface="Times New Roman" pitchFamily="18" charset="0"/>
              </a:rPr>
              <a:t> .There are many instances of denial of equal right to vote:- </a:t>
            </a:r>
            <a:br>
              <a:rPr lang="en-US" sz="2800" dirty="0">
                <a:solidFill>
                  <a:srgbClr val="0000FF"/>
                </a:solidFill>
                <a:latin typeface="Lucida Handwriting" pitchFamily="66" charset="0"/>
                <a:cs typeface="Times New Roman" pitchFamily="18" charset="0"/>
              </a:rPr>
            </a:br>
            <a:r>
              <a:rPr lang="en-US" sz="2800" dirty="0">
                <a:solidFill>
                  <a:srgbClr val="0000FF"/>
                </a:solidFill>
                <a:latin typeface="Lucida Handwriting" pitchFamily="66" charset="0"/>
                <a:cs typeface="Times New Roman" pitchFamily="18" charset="0"/>
              </a:rPr>
              <a:t>(1)In Saudi Arabia women do not have the right to vote. </a:t>
            </a:r>
            <a:br>
              <a:rPr lang="en-US" sz="2800" dirty="0">
                <a:solidFill>
                  <a:srgbClr val="0000FF"/>
                </a:solidFill>
                <a:latin typeface="Lucida Handwriting" pitchFamily="66" charset="0"/>
                <a:cs typeface="Times New Roman" pitchFamily="18" charset="0"/>
              </a:rPr>
            </a:br>
            <a:r>
              <a:rPr lang="en-US" sz="2800" dirty="0">
                <a:solidFill>
                  <a:srgbClr val="0000FF"/>
                </a:solidFill>
                <a:latin typeface="Lucida Handwriting" pitchFamily="66" charset="0"/>
                <a:cs typeface="Times New Roman" pitchFamily="18" charset="0"/>
              </a:rPr>
              <a:t>(2)Estonia has made its citizenship rules in such a way that people belonging to Russian minority find it difficult to get the right to vote. </a:t>
            </a:r>
            <a:br>
              <a:rPr lang="en-US" sz="2800" dirty="0">
                <a:solidFill>
                  <a:srgbClr val="0000FF"/>
                </a:solidFill>
                <a:latin typeface="Lucida Handwriting" pitchFamily="66" charset="0"/>
                <a:cs typeface="Times New Roman" pitchFamily="18" charset="0"/>
              </a:rPr>
            </a:br>
            <a:r>
              <a:rPr lang="en-US" sz="2800" dirty="0">
                <a:solidFill>
                  <a:srgbClr val="0000FF"/>
                </a:solidFill>
                <a:latin typeface="Lucida Handwriting" pitchFamily="66" charset="0"/>
                <a:cs typeface="Times New Roman" pitchFamily="18" charset="0"/>
              </a:rPr>
              <a:t>(3)In Fiji, the electoral system is such that the vote of an indigenous Fiji has more value than that of an India – Fijian.</a:t>
            </a:r>
            <a:endParaRPr lang="en-US" sz="2800" dirty="0">
              <a:solidFill>
                <a:srgbClr val="0000FF"/>
              </a:solidFill>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
                                  </p:iterate>
                                  <p:childTnLst>
                                    <p:set>
                                      <p:cBhvr>
                                        <p:cTn id="11" dur="1" fill="hold">
                                          <p:stCondLst>
                                            <p:cond delay="0"/>
                                          </p:stCondLst>
                                        </p:cTn>
                                        <p:tgtEl>
                                          <p:spTgt spid="21507"/>
                                        </p:tgtEl>
                                        <p:attrNameLst>
                                          <p:attrName>style.visibility</p:attrName>
                                        </p:attrNameLst>
                                      </p:cBhvr>
                                      <p:to>
                                        <p:strVal val="visible"/>
                                      </p:to>
                                    </p:set>
                                    <p:animEffect transition="in" filter="slide(fromBottom)">
                                      <p:cBhvr>
                                        <p:cTn id="12"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000" t="-3000" r="-1000" b="-1000"/>
          </a:stretch>
        </a:blipFill>
        <a:effectLst/>
      </p:bgPr>
    </p:bg>
    <p:spTree>
      <p:nvGrpSpPr>
        <p:cNvPr id="1" name=""/>
        <p:cNvGrpSpPr/>
        <p:nvPr/>
      </p:nvGrpSpPr>
      <p:grpSpPr>
        <a:xfrm>
          <a:off x="0" y="0"/>
          <a:ext cx="0" cy="0"/>
          <a:chOff x="0" y="0"/>
          <a:chExt cx="0" cy="0"/>
        </a:xfrm>
      </p:grpSpPr>
      <p:sp>
        <p:nvSpPr>
          <p:cNvPr id="2" name="Rectangle 1"/>
          <p:cNvSpPr/>
          <p:nvPr/>
        </p:nvSpPr>
        <p:spPr>
          <a:xfrm>
            <a:off x="2667000" y="111204"/>
            <a:ext cx="4029501" cy="1107996"/>
          </a:xfrm>
          <a:prstGeom prst="rect">
            <a:avLst/>
          </a:prstGeom>
          <a:noFill/>
        </p:spPr>
        <p:txBody>
          <a:bodyPr wrap="none">
            <a:spAutoFit/>
          </a:bodyPr>
          <a:lstStyle/>
          <a:p>
            <a:pPr algn="ctr" fontAlgn="auto">
              <a:spcBef>
                <a:spcPts val="0"/>
              </a:spcBef>
              <a:spcAft>
                <a:spcPts val="0"/>
              </a:spcAft>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OVERVIEW</a:t>
            </a:r>
          </a:p>
        </p:txBody>
      </p:sp>
      <p:sp>
        <p:nvSpPr>
          <p:cNvPr id="3075" name="TextBox 2"/>
          <p:cNvSpPr txBox="1">
            <a:spLocks noChangeArrowheads="1"/>
          </p:cNvSpPr>
          <p:nvPr/>
        </p:nvSpPr>
        <p:spPr bwMode="auto">
          <a:xfrm>
            <a:off x="0" y="1295400"/>
            <a:ext cx="8915400" cy="5016500"/>
          </a:xfrm>
          <a:prstGeom prst="rect">
            <a:avLst/>
          </a:prstGeom>
          <a:noFill/>
          <a:ln w="9525">
            <a:noFill/>
            <a:miter lim="800000"/>
            <a:headEnd/>
            <a:tailEnd/>
          </a:ln>
        </p:spPr>
        <p:txBody>
          <a:bodyPr>
            <a:spAutoFit/>
          </a:bodyPr>
          <a:lstStyle/>
          <a:p>
            <a:r>
              <a:rPr lang="en-US" sz="4000" dirty="0">
                <a:solidFill>
                  <a:srgbClr val="FF0000"/>
                </a:solidFill>
                <a:latin typeface="Calibri" pitchFamily="34" charset="0"/>
              </a:rPr>
              <a:t>We described some governments  as democratic and some as non-democratic. We saw how governments in some of those countries changed from one from to the other.</a:t>
            </a:r>
          </a:p>
          <a:p>
            <a:r>
              <a:rPr lang="en-US" sz="4000" dirty="0">
                <a:solidFill>
                  <a:srgbClr val="FF0000"/>
                </a:solidFill>
                <a:latin typeface="Calibri" pitchFamily="34" charset="0"/>
              </a:rPr>
              <a:t>          The aim here is to understand clearly the bare minimum feature of a democratic form of government.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randombar(horizont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6200" y="304800"/>
            <a:ext cx="9372600" cy="1154162"/>
          </a:xfrm>
          <a:prstGeom prst="rect">
            <a:avLst/>
          </a:prstGeom>
          <a:noFill/>
          <a:ln w="9525">
            <a:noFill/>
            <a:miter lim="800000"/>
            <a:headEnd/>
            <a:tailEnd/>
          </a:ln>
          <a:effectLst/>
        </p:spPr>
        <p:txBody>
          <a:bodyPr wrap="square" anchor="ctr">
            <a:spAutoFit/>
          </a:bodyPr>
          <a:lstStyle/>
          <a:p>
            <a:pPr eaLnBrk="0" hangingPunct="0">
              <a:defRPr/>
            </a:pPr>
            <a:r>
              <a:rPr lang="en-US" sz="3450" dirty="0">
                <a:latin typeface="Lucida Handwriting" pitchFamily="66" charset="0"/>
                <a:ea typeface="Times New Roman" pitchFamily="18" charset="0"/>
              </a:rPr>
              <a:t>Q.4 Why is Zimbabwe not considered a democratic country? </a:t>
            </a:r>
            <a:endParaRPr lang="en-US" sz="3450" dirty="0">
              <a:latin typeface="Lucida Handwriting" pitchFamily="66" charset="0"/>
            </a:endParaRPr>
          </a:p>
        </p:txBody>
      </p:sp>
      <p:sp>
        <p:nvSpPr>
          <p:cNvPr id="22531" name="Rectangle 2"/>
          <p:cNvSpPr>
            <a:spLocks noChangeArrowheads="1"/>
          </p:cNvSpPr>
          <p:nvPr/>
        </p:nvSpPr>
        <p:spPr bwMode="auto">
          <a:xfrm rot="10800000" flipV="1">
            <a:off x="0" y="1828800"/>
            <a:ext cx="9144000" cy="4524315"/>
          </a:xfrm>
          <a:prstGeom prst="rect">
            <a:avLst/>
          </a:prstGeom>
          <a:noFill/>
          <a:ln w="9525">
            <a:noFill/>
            <a:miter lim="800000"/>
            <a:headEnd/>
            <a:tailEnd/>
          </a:ln>
        </p:spPr>
        <p:txBody>
          <a:bodyPr anchor="ctr">
            <a:spAutoFit/>
          </a:bodyPr>
          <a:lstStyle/>
          <a:p>
            <a:pPr eaLnBrk="0" hangingPunct="0">
              <a:defRPr/>
            </a:pPr>
            <a:r>
              <a:rPr lang="en-US" sz="3200" dirty="0">
                <a:solidFill>
                  <a:srgbClr val="0000FF"/>
                </a:solidFill>
                <a:latin typeface="Lucida Handwriting" pitchFamily="66" charset="0"/>
                <a:cs typeface="Times New Roman" pitchFamily="18" charset="0"/>
              </a:rPr>
              <a:t>Ans. </a:t>
            </a:r>
            <a:r>
              <a:rPr lang="en-US" sz="3200" dirty="0">
                <a:solidFill>
                  <a:srgbClr val="0000FF"/>
                </a:solidFill>
                <a:latin typeface="Lucida Handwriting" pitchFamily="66" charset="0"/>
                <a:ea typeface="Times New Roman" pitchFamily="18" charset="0"/>
              </a:rPr>
              <a:t>Zimbabwe not considered </a:t>
            </a:r>
          </a:p>
          <a:p>
            <a:pPr eaLnBrk="0" hangingPunct="0">
              <a:defRPr/>
            </a:pPr>
            <a:r>
              <a:rPr lang="en-US" sz="3200" dirty="0">
                <a:solidFill>
                  <a:srgbClr val="0000FF"/>
                </a:solidFill>
                <a:latin typeface="Lucida Handwriting" pitchFamily="66" charset="0"/>
                <a:ea typeface="Times New Roman" pitchFamily="18" charset="0"/>
              </a:rPr>
              <a:t>a democratic country because</a:t>
            </a:r>
            <a:endParaRPr lang="en-US" sz="3200" dirty="0">
              <a:solidFill>
                <a:srgbClr val="0000FF"/>
              </a:solidFill>
              <a:latin typeface="Lucida Handwriting" pitchFamily="66" charset="0"/>
              <a:cs typeface="Times New Roman" pitchFamily="18" charset="0"/>
            </a:endParaRPr>
          </a:p>
          <a:p>
            <a:pPr marL="858838" indent="-803275" eaLnBrk="0" hangingPunct="0">
              <a:buFontTx/>
              <a:buAutoNum type="arabicParenBoth"/>
            </a:pPr>
            <a:r>
              <a:rPr lang="en-US" sz="3200" dirty="0">
                <a:solidFill>
                  <a:srgbClr val="0000FF"/>
                </a:solidFill>
                <a:latin typeface="Lucida Handwriting" pitchFamily="66" charset="0"/>
                <a:cs typeface="Times New Roman" pitchFamily="18" charset="0"/>
              </a:rPr>
              <a:t>In Zimbabwe, Elections are always won by ZANU – PF, which uses unfair means to remain in power. </a:t>
            </a:r>
          </a:p>
          <a:p>
            <a:pPr marL="858838" indent="-803275" eaLnBrk="0" hangingPunct="0"/>
            <a:r>
              <a:rPr lang="en-US" sz="3200" dirty="0">
                <a:solidFill>
                  <a:srgbClr val="0000FF"/>
                </a:solidFill>
                <a:latin typeface="Lucida Handwriting" pitchFamily="66" charset="0"/>
                <a:cs typeface="Times New Roman" pitchFamily="18" charset="0"/>
              </a:rPr>
              <a:t>(2) Criticism of government’s actions is not   allowed.</a:t>
            </a:r>
          </a:p>
          <a:p>
            <a:pPr marL="858838" indent="-803275" eaLnBrk="0" hangingPunct="0"/>
            <a:r>
              <a:rPr lang="en-US" sz="3200" dirty="0">
                <a:solidFill>
                  <a:srgbClr val="0000FF"/>
                </a:solidFill>
                <a:latin typeface="Lucida Handwriting" pitchFamily="66" charset="0"/>
                <a:cs typeface="Times New Roman" pitchFamily="18" charset="0"/>
              </a:rPr>
              <a:t>(3) The citizens have not right to freedom of speech and expression.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randombar(horizontal)">
                                      <p:cBhvr>
                                        <p:cTn id="7" dur="500"/>
                                        <p:tgtEl>
                                          <p:spTgt spid="4710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
                                  </p:iterate>
                                  <p:childTnLst>
                                    <p:set>
                                      <p:cBhvr>
                                        <p:cTn id="11" dur="1" fill="hold">
                                          <p:stCondLst>
                                            <p:cond delay="0"/>
                                          </p:stCondLst>
                                        </p:cTn>
                                        <p:tgtEl>
                                          <p:spTgt spid="22531"/>
                                        </p:tgtEl>
                                        <p:attrNameLst>
                                          <p:attrName>style.visibility</p:attrName>
                                        </p:attrNameLst>
                                      </p:cBhvr>
                                      <p:to>
                                        <p:strVal val="visible"/>
                                      </p:to>
                                    </p:set>
                                    <p:animEffect transition="in" filter="slide(fromBottom)">
                                      <p:cBhvr>
                                        <p:cTn id="1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600200"/>
          </a:xfrm>
        </p:spPr>
        <p:txBody>
          <a:bodyPr/>
          <a:lstStyle/>
          <a:p>
            <a:pPr algn="l"/>
            <a:r>
              <a:rPr lang="en-US" sz="3500" dirty="0">
                <a:latin typeface="Lucida Handwriting" pitchFamily="66" charset="0"/>
              </a:rPr>
              <a:t>Q.5 Distinguish between a nominal democracy and an ideal democracy.</a:t>
            </a:r>
          </a:p>
        </p:txBody>
      </p:sp>
      <p:graphicFrame>
        <p:nvGraphicFramePr>
          <p:cNvPr id="5" name="Table 4"/>
          <p:cNvGraphicFramePr>
            <a:graphicFrameLocks noGrp="1"/>
          </p:cNvGraphicFramePr>
          <p:nvPr/>
        </p:nvGraphicFramePr>
        <p:xfrm>
          <a:off x="1066800" y="1752600"/>
          <a:ext cx="7924800" cy="5003743"/>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23183">
                <a:tc>
                  <a:txBody>
                    <a:bodyPr/>
                    <a:lstStyle/>
                    <a:p>
                      <a:pPr algn="ctr"/>
                      <a:r>
                        <a:rPr lang="en-US" sz="2400" b="1" i="0" u="sng" dirty="0">
                          <a:effectLst>
                            <a:outerShdw blurRad="38100" dist="38100" dir="2700000" algn="tl">
                              <a:srgbClr val="000000">
                                <a:alpha val="43137"/>
                              </a:srgbClr>
                            </a:outerShdw>
                          </a:effectLst>
                          <a:latin typeface="Lucida Handwriting" pitchFamily="66" charset="0"/>
                        </a:rPr>
                        <a:t>Nominal</a:t>
                      </a:r>
                      <a:r>
                        <a:rPr lang="en-US" sz="2400" b="1" i="0" u="sng" baseline="0" dirty="0">
                          <a:effectLst>
                            <a:outerShdw blurRad="38100" dist="38100" dir="2700000" algn="tl">
                              <a:srgbClr val="000000">
                                <a:alpha val="43137"/>
                              </a:srgbClr>
                            </a:outerShdw>
                          </a:effectLst>
                          <a:latin typeface="Lucida Handwriting" pitchFamily="66" charset="0"/>
                        </a:rPr>
                        <a:t> democracy</a:t>
                      </a:r>
                      <a:endParaRPr lang="en-US" sz="2400" b="1" i="0" u="sng" dirty="0">
                        <a:effectLst>
                          <a:outerShdw blurRad="38100" dist="38100" dir="2700000" algn="tl">
                            <a:srgbClr val="000000">
                              <a:alpha val="43137"/>
                            </a:srgbClr>
                          </a:outerShdw>
                        </a:effectLst>
                        <a:latin typeface="Lucida Handwriting" pitchFamily="66" charset="0"/>
                      </a:endParaRPr>
                    </a:p>
                  </a:txBody>
                  <a:tcPr/>
                </a:tc>
                <a:tc>
                  <a:txBody>
                    <a:bodyPr/>
                    <a:lstStyle/>
                    <a:p>
                      <a:pPr algn="ctr"/>
                      <a:r>
                        <a:rPr lang="en-US" sz="2400" b="1" u="sng" dirty="0">
                          <a:effectLst>
                            <a:outerShdw blurRad="38100" dist="38100" dir="2700000" algn="tl">
                              <a:srgbClr val="000000">
                                <a:alpha val="43137"/>
                              </a:srgbClr>
                            </a:outerShdw>
                          </a:effectLst>
                          <a:latin typeface="Lucida Handwriting" pitchFamily="66" charset="0"/>
                        </a:rPr>
                        <a:t>Ideal democracy</a:t>
                      </a:r>
                    </a:p>
                  </a:txBody>
                  <a:tcPr/>
                </a:tc>
                <a:extLst>
                  <a:ext uri="{0D108BD9-81ED-4DB2-BD59-A6C34878D82A}">
                    <a16:rowId xmlns:a16="http://schemas.microsoft.com/office/drawing/2014/main" val="10000"/>
                  </a:ext>
                </a:extLst>
              </a:tr>
              <a:tr h="4277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FF"/>
                          </a:solidFill>
                          <a:latin typeface="Lucida Handwriting" pitchFamily="66" charset="0"/>
                        </a:rPr>
                        <a:t>A nominal democracy,</a:t>
                      </a:r>
                      <a:r>
                        <a:rPr lang="en-US" sz="2400" baseline="0" dirty="0">
                          <a:solidFill>
                            <a:srgbClr val="0000FF"/>
                          </a:solidFill>
                          <a:latin typeface="Lucida Handwriting" pitchFamily="66" charset="0"/>
                        </a:rPr>
                        <a:t> as we normally use the term, refer to the system of governance which is run by the people’s elected representatives.</a:t>
                      </a:r>
                      <a:endParaRPr lang="en-US" sz="2400" dirty="0">
                        <a:solidFill>
                          <a:srgbClr val="0000FF"/>
                        </a:solidFill>
                        <a:latin typeface="Lucida Handwriting" pitchFamily="66" charset="0"/>
                      </a:endParaRPr>
                    </a:p>
                  </a:txBody>
                  <a:tcPr/>
                </a:tc>
                <a:tc>
                  <a:txBody>
                    <a:bodyPr/>
                    <a:lstStyle/>
                    <a:p>
                      <a:r>
                        <a:rPr lang="en-US" sz="2400" dirty="0">
                          <a:solidFill>
                            <a:srgbClr val="0000FF"/>
                          </a:solidFill>
                          <a:latin typeface="Lucida Handwriting" pitchFamily="66" charset="0"/>
                        </a:rPr>
                        <a:t>An ideal democracy is a system</a:t>
                      </a:r>
                      <a:r>
                        <a:rPr lang="en-US" sz="2400" baseline="0" dirty="0">
                          <a:solidFill>
                            <a:srgbClr val="0000FF"/>
                          </a:solidFill>
                          <a:latin typeface="Lucida Handwriting" pitchFamily="66" charset="0"/>
                        </a:rPr>
                        <a:t> in which every citizen must be able to play equal role in the decision making. For this one does not need equal right to vote. Every citizen need  to have equal information, basic education and a lot of commitment.</a:t>
                      </a:r>
                      <a:endParaRPr lang="en-US" sz="2400" dirty="0">
                        <a:solidFill>
                          <a:srgbClr val="0000FF"/>
                        </a:solidFill>
                        <a:latin typeface="Lucida Handwriting" pitchFamily="66" charset="0"/>
                      </a:endParaRP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76200" y="1828800"/>
            <a:ext cx="1143000" cy="577081"/>
          </a:xfrm>
          <a:prstGeom prst="rect">
            <a:avLst/>
          </a:prstGeom>
          <a:noFill/>
        </p:spPr>
        <p:txBody>
          <a:bodyPr wrap="square" rtlCol="0">
            <a:spAutoFit/>
          </a:bodyPr>
          <a:lstStyle/>
          <a:p>
            <a:r>
              <a:rPr lang="en-US" sz="3150" dirty="0">
                <a:solidFill>
                  <a:srgbClr val="0000FF"/>
                </a:solidFill>
                <a:latin typeface="Lucida Handwriting" pitchFamily="66" charset="0"/>
              </a:rPr>
              <a:t>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par>
                                <p:cTn id="13" presetID="12" presetClass="entr" presetSubtype="4" fill="hold" grpId="0" nodeType="with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7772400" cy="914400"/>
          </a:xfrm>
        </p:spPr>
        <p:txBody>
          <a:bodyPr/>
          <a:lstStyle/>
          <a:p>
            <a:pPr algn="l"/>
            <a:r>
              <a:rPr lang="en-US" sz="2800" dirty="0">
                <a:latin typeface="Lucida Handwriting" pitchFamily="66" charset="0"/>
              </a:rPr>
              <a:t>Q.6 What is the role of citizens in a democracy?</a:t>
            </a:r>
          </a:p>
        </p:txBody>
      </p:sp>
      <p:sp>
        <p:nvSpPr>
          <p:cNvPr id="3" name="Subtitle 2"/>
          <p:cNvSpPr>
            <a:spLocks noGrp="1"/>
          </p:cNvSpPr>
          <p:nvPr>
            <p:ph type="subTitle" idx="1"/>
          </p:nvPr>
        </p:nvSpPr>
        <p:spPr>
          <a:xfrm>
            <a:off x="0" y="990600"/>
            <a:ext cx="8686800" cy="5181600"/>
          </a:xfrm>
        </p:spPr>
        <p:txBody>
          <a:bodyPr/>
          <a:lstStyle/>
          <a:p>
            <a:pPr algn="l"/>
            <a:r>
              <a:rPr lang="en-US" sz="2400" dirty="0">
                <a:solidFill>
                  <a:srgbClr val="0000FF"/>
                </a:solidFill>
                <a:latin typeface="Lucida Handwriting" pitchFamily="66" charset="0"/>
              </a:rPr>
              <a:t>Ans. No democracy can function in the absence of socially responsible and informed citizens.</a:t>
            </a:r>
          </a:p>
          <a:p>
            <a:pPr algn="l">
              <a:buFont typeface="Arial" pitchFamily="34" charset="0"/>
              <a:buChar char="•"/>
            </a:pPr>
            <a:r>
              <a:rPr lang="en-US" sz="2400" dirty="0">
                <a:solidFill>
                  <a:srgbClr val="0000FF"/>
                </a:solidFill>
                <a:latin typeface="Lucida Handwriting" pitchFamily="66" charset="0"/>
              </a:rPr>
              <a:t>Citizens maintain social harmony by mutually respecting and tolerating difference and views of all others who disagree with them.</a:t>
            </a:r>
          </a:p>
          <a:p>
            <a:pPr algn="l">
              <a:buFont typeface="Arial" pitchFamily="34" charset="0"/>
              <a:buChar char="•"/>
            </a:pPr>
            <a:r>
              <a:rPr lang="en-US" sz="2400" dirty="0">
                <a:solidFill>
                  <a:srgbClr val="0000FF"/>
                </a:solidFill>
                <a:latin typeface="Lucida Handwriting" pitchFamily="66" charset="0"/>
              </a:rPr>
              <a:t>As citizen have a right to express their dissent, they act as a director of the government when they express their grievance through channels provided by the democratic system.</a:t>
            </a:r>
          </a:p>
          <a:p>
            <a:pPr algn="l">
              <a:buFont typeface="Arial" pitchFamily="34" charset="0"/>
              <a:buChar char="•"/>
            </a:pPr>
            <a:r>
              <a:rPr lang="en-US" sz="2400" dirty="0">
                <a:solidFill>
                  <a:srgbClr val="0000FF"/>
                </a:solidFill>
                <a:latin typeface="Lucida Handwriting" pitchFamily="66" charset="0"/>
              </a:rPr>
              <a:t>Citizens play a decisive role in the establishment of a welfare government by participating and seeking to influence the public opinion</a:t>
            </a:r>
          </a:p>
          <a:p>
            <a:pPr algn="l">
              <a:buFont typeface="Arial" pitchFamily="34" charset="0"/>
              <a:buChar char="•"/>
            </a:pPr>
            <a:r>
              <a:rPr lang="en-US" sz="2400" dirty="0">
                <a:solidFill>
                  <a:srgbClr val="0000FF"/>
                </a:solidFill>
                <a:latin typeface="Lucida Handwriting" pitchFamily="66" charset="0"/>
              </a:rPr>
              <a:t>When the citizens exercise their right to vote, the provide direction to the whole democratic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914400"/>
          </a:xfrm>
        </p:spPr>
        <p:txBody>
          <a:bodyPr/>
          <a:lstStyle/>
          <a:p>
            <a:pPr algn="l"/>
            <a:r>
              <a:rPr lang="en-US" sz="2800" dirty="0">
                <a:latin typeface="Lucida Handwriting" pitchFamily="66" charset="0"/>
              </a:rPr>
              <a:t>Q.7 Why democracy called a government by discussion and persuasion.</a:t>
            </a:r>
          </a:p>
        </p:txBody>
      </p:sp>
      <p:sp>
        <p:nvSpPr>
          <p:cNvPr id="3" name="Subtitle 2"/>
          <p:cNvSpPr>
            <a:spLocks noGrp="1"/>
          </p:cNvSpPr>
          <p:nvPr>
            <p:ph type="subTitle" idx="1"/>
          </p:nvPr>
        </p:nvSpPr>
        <p:spPr>
          <a:xfrm>
            <a:off x="76200" y="1371600"/>
            <a:ext cx="9144000" cy="5410200"/>
          </a:xfrm>
        </p:spPr>
        <p:txBody>
          <a:bodyPr/>
          <a:lstStyle/>
          <a:p>
            <a:pPr algn="l"/>
            <a:r>
              <a:rPr lang="en-US" sz="2000" dirty="0">
                <a:solidFill>
                  <a:srgbClr val="0000FF"/>
                </a:solidFill>
                <a:latin typeface="Lucida Handwriting" pitchFamily="66" charset="0"/>
              </a:rPr>
              <a:t>Ans. It is government by discussion because of the following reasons:</a:t>
            </a:r>
          </a:p>
          <a:p>
            <a:pPr algn="l">
              <a:buFont typeface="Arial" pitchFamily="34" charset="0"/>
              <a:buChar char="•"/>
            </a:pPr>
            <a:r>
              <a:rPr lang="en-US" sz="2000" dirty="0">
                <a:solidFill>
                  <a:srgbClr val="0000FF"/>
                </a:solidFill>
                <a:latin typeface="Lucida Handwriting" pitchFamily="66" charset="0"/>
              </a:rPr>
              <a:t>Policies matter are decided after through discussion; in the absence of consensus, the majority view prevails.</a:t>
            </a:r>
          </a:p>
          <a:p>
            <a:pPr algn="l">
              <a:buFont typeface="Arial" pitchFamily="34" charset="0"/>
              <a:buChar char="•"/>
            </a:pPr>
            <a:r>
              <a:rPr lang="en-US" sz="2000" dirty="0">
                <a:solidFill>
                  <a:srgbClr val="0000FF"/>
                </a:solidFill>
                <a:latin typeface="Lucida Handwriting" pitchFamily="66" charset="0"/>
              </a:rPr>
              <a:t>Majority view is respected and given due consideration during the decision.</a:t>
            </a:r>
          </a:p>
          <a:p>
            <a:pPr algn="l">
              <a:buFont typeface="Arial" pitchFamily="34" charset="0"/>
              <a:buChar char="•"/>
            </a:pPr>
            <a:r>
              <a:rPr lang="en-US" sz="2000" dirty="0">
                <a:solidFill>
                  <a:srgbClr val="0000FF"/>
                </a:solidFill>
                <a:latin typeface="Lucida Handwriting" pitchFamily="66" charset="0"/>
              </a:rPr>
              <a:t>Minority view is heard without being put down by force.</a:t>
            </a:r>
          </a:p>
          <a:p>
            <a:pPr algn="l"/>
            <a:r>
              <a:rPr lang="en-US" sz="2000" dirty="0">
                <a:solidFill>
                  <a:srgbClr val="0000FF"/>
                </a:solidFill>
                <a:latin typeface="Lucida Handwriting" pitchFamily="66" charset="0"/>
              </a:rPr>
              <a:t>   It is government by persuasion because of the following reason:</a:t>
            </a:r>
          </a:p>
          <a:p>
            <a:pPr algn="l">
              <a:buFont typeface="Arial" pitchFamily="34" charset="0"/>
              <a:buChar char="•"/>
            </a:pPr>
            <a:r>
              <a:rPr lang="en-US" sz="2000" dirty="0">
                <a:solidFill>
                  <a:srgbClr val="0000FF"/>
                </a:solidFill>
                <a:latin typeface="Lucida Handwriting" pitchFamily="66" charset="0"/>
              </a:rPr>
              <a:t>The opposition is encouraged to participate in debates about government policies and programmes.</a:t>
            </a:r>
          </a:p>
          <a:p>
            <a:pPr algn="l">
              <a:buFont typeface="Arial" pitchFamily="34" charset="0"/>
              <a:buChar char="•"/>
            </a:pPr>
            <a:r>
              <a:rPr lang="en-US" sz="2000" dirty="0">
                <a:solidFill>
                  <a:srgbClr val="0000FF"/>
                </a:solidFill>
                <a:latin typeface="Lucida Handwriting" pitchFamily="66" charset="0"/>
              </a:rPr>
              <a:t>During the decision, opponents are persuaded to accept the government viewpoint.</a:t>
            </a:r>
          </a:p>
          <a:p>
            <a:pPr algn="l">
              <a:buFont typeface="Arial" pitchFamily="34" charset="0"/>
              <a:buChar char="•"/>
            </a:pPr>
            <a:r>
              <a:rPr lang="en-US" sz="2000" dirty="0">
                <a:solidFill>
                  <a:srgbClr val="0000FF"/>
                </a:solidFill>
                <a:latin typeface="Lucida Handwriting" pitchFamily="66" charset="0"/>
              </a:rPr>
              <a:t>At times, the government itself may see merit in what the opposition has to say and accept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077200" cy="1851025"/>
          </a:xfrm>
        </p:spPr>
        <p:txBody>
          <a:bodyPr/>
          <a:lstStyle/>
          <a:p>
            <a:pPr algn="l"/>
            <a:r>
              <a:rPr lang="en-US" dirty="0">
                <a:latin typeface="Lucida Handwriting" pitchFamily="66" charset="0"/>
              </a:rPr>
              <a:t>Q.8 Who was general Musharraf? What did he done?</a:t>
            </a:r>
          </a:p>
        </p:txBody>
      </p:sp>
      <p:sp>
        <p:nvSpPr>
          <p:cNvPr id="3" name="Subtitle 2"/>
          <p:cNvSpPr>
            <a:spLocks noGrp="1"/>
          </p:cNvSpPr>
          <p:nvPr>
            <p:ph type="subTitle" idx="1"/>
          </p:nvPr>
        </p:nvSpPr>
        <p:spPr>
          <a:xfrm>
            <a:off x="152400" y="2514600"/>
            <a:ext cx="8534400" cy="3505200"/>
          </a:xfrm>
        </p:spPr>
        <p:txBody>
          <a:bodyPr/>
          <a:lstStyle/>
          <a:p>
            <a:pPr marL="457200" indent="-457200" algn="l"/>
            <a:r>
              <a:rPr lang="en-US" sz="4400" baseline="-25000" dirty="0">
                <a:solidFill>
                  <a:srgbClr val="0000FF"/>
                </a:solidFill>
                <a:latin typeface="Lucida Handwriting" pitchFamily="66" charset="0"/>
              </a:rPr>
              <a:t>Ans. (a). General Musharraf was the president of Pakistan.</a:t>
            </a:r>
          </a:p>
          <a:p>
            <a:pPr marL="457200" indent="-457200" algn="l"/>
            <a:r>
              <a:rPr lang="en-US" sz="4400" baseline="-25000" dirty="0">
                <a:solidFill>
                  <a:srgbClr val="0000FF"/>
                </a:solidFill>
                <a:latin typeface="Lucida Handwriting" pitchFamily="66" charset="0"/>
              </a:rPr>
              <a:t>(b). In October 1999, he engineered a military coup which overthrew the democratically elected government and establish a military dictator ship in Pakistan.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0175"/>
            <a:ext cx="7772400" cy="1470025"/>
          </a:xfrm>
        </p:spPr>
        <p:txBody>
          <a:bodyPr/>
          <a:lstStyle/>
          <a:p>
            <a:pPr algn="l"/>
            <a:r>
              <a:rPr lang="en-US" sz="3600" dirty="0">
                <a:latin typeface="Lucida Handwriting" pitchFamily="66" charset="0"/>
              </a:rPr>
              <a:t>Q.9 State the four basic feature of a democracy?</a:t>
            </a:r>
          </a:p>
        </p:txBody>
      </p:sp>
      <p:sp>
        <p:nvSpPr>
          <p:cNvPr id="3" name="Subtitle 2"/>
          <p:cNvSpPr>
            <a:spLocks noGrp="1"/>
          </p:cNvSpPr>
          <p:nvPr>
            <p:ph type="subTitle" idx="1"/>
          </p:nvPr>
        </p:nvSpPr>
        <p:spPr>
          <a:xfrm>
            <a:off x="76200" y="1828800"/>
            <a:ext cx="8763000" cy="4724400"/>
          </a:xfrm>
        </p:spPr>
        <p:txBody>
          <a:bodyPr/>
          <a:lstStyle/>
          <a:p>
            <a:pPr algn="l"/>
            <a:r>
              <a:rPr lang="en-US" sz="2800" dirty="0">
                <a:solidFill>
                  <a:srgbClr val="0000FF"/>
                </a:solidFill>
                <a:latin typeface="Lucida Handwriting" pitchFamily="66" charset="0"/>
              </a:rPr>
              <a:t>Ans. Basics feature of democracy are:</a:t>
            </a:r>
          </a:p>
          <a:p>
            <a:pPr marL="457200" indent="-457200" algn="l">
              <a:buSzPct val="100000"/>
              <a:buFont typeface="+mj-lt"/>
              <a:buAutoNum type="alphaLcParenR"/>
            </a:pPr>
            <a:r>
              <a:rPr lang="en-US" sz="2800" dirty="0">
                <a:solidFill>
                  <a:srgbClr val="0000FF"/>
                </a:solidFill>
                <a:latin typeface="Lucida Handwriting" pitchFamily="66" charset="0"/>
              </a:rPr>
              <a:t>In a democracy, the ruler elected by the people take all the major decisions.</a:t>
            </a:r>
          </a:p>
          <a:p>
            <a:pPr marL="457200" indent="-457200" algn="l">
              <a:buSzPct val="100000"/>
              <a:buFont typeface="+mj-lt"/>
              <a:buAutoNum type="alphaLcParenR"/>
            </a:pPr>
            <a:r>
              <a:rPr lang="en-US" sz="2800" dirty="0">
                <a:solidFill>
                  <a:srgbClr val="0000FF"/>
                </a:solidFill>
                <a:latin typeface="Lucida Handwriting" pitchFamily="66" charset="0"/>
              </a:rPr>
              <a:t>Elections offer the people a choice and a fair opportunity to change their rulers.</a:t>
            </a:r>
          </a:p>
          <a:p>
            <a:pPr marL="457200" indent="-457200" algn="l">
              <a:buSzPct val="100000"/>
              <a:buFont typeface="+mj-lt"/>
              <a:buAutoNum type="alphaLcParenR"/>
            </a:pPr>
            <a:r>
              <a:rPr lang="en-US" sz="2800" dirty="0">
                <a:solidFill>
                  <a:srgbClr val="0000FF"/>
                </a:solidFill>
                <a:latin typeface="Lucida Handwriting" pitchFamily="66" charset="0"/>
              </a:rPr>
              <a:t>The right to vote is available to all irrespective of caste, creed, sex or race.</a:t>
            </a:r>
          </a:p>
          <a:p>
            <a:pPr marL="457200" indent="-457200" algn="l">
              <a:buSzPct val="100000"/>
              <a:buFont typeface="+mj-lt"/>
              <a:buAutoNum type="alphaLcParenR"/>
            </a:pPr>
            <a:r>
              <a:rPr lang="en-US" sz="2800" dirty="0">
                <a:solidFill>
                  <a:srgbClr val="0000FF"/>
                </a:solidFill>
                <a:latin typeface="Lucida Handwriting" pitchFamily="66" charset="0"/>
              </a:rPr>
              <a:t>The government rules within limits set by constitutional law and citizen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6375"/>
            <a:ext cx="7772400" cy="1470025"/>
          </a:xfrm>
        </p:spPr>
        <p:txBody>
          <a:bodyPr/>
          <a:lstStyle/>
          <a:p>
            <a:pPr algn="l"/>
            <a:r>
              <a:rPr lang="en-US" sz="3200" dirty="0">
                <a:latin typeface="Lucida Handwriting" pitchFamily="66" charset="0"/>
              </a:rPr>
              <a:t>Q.10 Mention four demerits of democracy.</a:t>
            </a:r>
          </a:p>
        </p:txBody>
      </p:sp>
      <p:sp>
        <p:nvSpPr>
          <p:cNvPr id="3" name="Subtitle 2"/>
          <p:cNvSpPr>
            <a:spLocks noGrp="1"/>
          </p:cNvSpPr>
          <p:nvPr>
            <p:ph type="subTitle" idx="1"/>
          </p:nvPr>
        </p:nvSpPr>
        <p:spPr>
          <a:xfrm>
            <a:off x="76200" y="1828800"/>
            <a:ext cx="8915400" cy="4724400"/>
          </a:xfrm>
        </p:spPr>
        <p:txBody>
          <a:bodyPr/>
          <a:lstStyle/>
          <a:p>
            <a:pPr algn="l"/>
            <a:r>
              <a:rPr lang="en-US" sz="2800" dirty="0">
                <a:solidFill>
                  <a:srgbClr val="0000FF"/>
                </a:solidFill>
                <a:latin typeface="Lucida Handwriting" pitchFamily="66" charset="0"/>
              </a:rPr>
              <a:t>Ans. Demerits of democracy are:</a:t>
            </a:r>
          </a:p>
          <a:p>
            <a:pPr marL="457200" indent="-457200" algn="l">
              <a:buFont typeface="+mj-lt"/>
              <a:buAutoNum type="alphaLcParenR"/>
            </a:pPr>
            <a:r>
              <a:rPr lang="en-US" sz="2800" dirty="0">
                <a:solidFill>
                  <a:srgbClr val="0000FF"/>
                </a:solidFill>
                <a:latin typeface="Lucida Handwriting" pitchFamily="66" charset="0"/>
              </a:rPr>
              <a:t>Leaders keep changing in a democracy. This led to instability.</a:t>
            </a:r>
          </a:p>
          <a:p>
            <a:pPr marL="457200" indent="-457200" algn="l">
              <a:buFont typeface="+mj-lt"/>
              <a:buAutoNum type="alphaLcParenR"/>
            </a:pPr>
            <a:r>
              <a:rPr lang="en-US" sz="2800" dirty="0">
                <a:solidFill>
                  <a:srgbClr val="0000FF"/>
                </a:solidFill>
                <a:latin typeface="Lucida Handwriting" pitchFamily="66" charset="0"/>
              </a:rPr>
              <a:t>Democracy is all about political competition and power play. There is no scope for morality.</a:t>
            </a:r>
          </a:p>
          <a:p>
            <a:pPr marL="457200" indent="-457200" algn="l">
              <a:buFont typeface="+mj-lt"/>
              <a:buAutoNum type="alphaLcParenR"/>
            </a:pPr>
            <a:r>
              <a:rPr lang="en-US" sz="2800" dirty="0">
                <a:solidFill>
                  <a:srgbClr val="0000FF"/>
                </a:solidFill>
                <a:latin typeface="Lucida Handwriting" pitchFamily="66" charset="0"/>
              </a:rPr>
              <a:t>So many people have to be consulted that it led to delays.</a:t>
            </a:r>
          </a:p>
          <a:p>
            <a:pPr marL="457200" indent="-457200" algn="l">
              <a:buFont typeface="+mj-lt"/>
              <a:buAutoNum type="alphaLcParenR"/>
            </a:pPr>
            <a:r>
              <a:rPr lang="en-US" sz="2800" dirty="0">
                <a:solidFill>
                  <a:srgbClr val="0000FF"/>
                </a:solidFill>
                <a:latin typeface="Lucida Handwriting" pitchFamily="66" charset="0"/>
              </a:rPr>
              <a:t>It leads to corruption as it is based on electoral 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1470025"/>
          </a:xfrm>
        </p:spPr>
        <p:txBody>
          <a:bodyPr/>
          <a:lstStyle/>
          <a:p>
            <a:pPr algn="l"/>
            <a:r>
              <a:rPr lang="en-US" sz="3200" dirty="0">
                <a:latin typeface="Lucida Handwriting" pitchFamily="66" charset="0"/>
              </a:rPr>
              <a:t>Q.11 Why is democracy considered the best form of government?</a:t>
            </a:r>
          </a:p>
        </p:txBody>
      </p:sp>
      <p:sp>
        <p:nvSpPr>
          <p:cNvPr id="3" name="Subtitle 2"/>
          <p:cNvSpPr>
            <a:spLocks noGrp="1"/>
          </p:cNvSpPr>
          <p:nvPr>
            <p:ph type="subTitle" idx="1"/>
          </p:nvPr>
        </p:nvSpPr>
        <p:spPr>
          <a:xfrm>
            <a:off x="762000" y="1524000"/>
            <a:ext cx="8382000" cy="4953000"/>
          </a:xfrm>
        </p:spPr>
        <p:txBody>
          <a:bodyPr/>
          <a:lstStyle/>
          <a:p>
            <a:pPr marL="338138" indent="-338138" algn="l"/>
            <a:r>
              <a:rPr lang="en-US" sz="2320" dirty="0">
                <a:solidFill>
                  <a:srgbClr val="0000FF"/>
                </a:solidFill>
                <a:latin typeface="Lucida Handwriting" pitchFamily="66" charset="0"/>
              </a:rPr>
              <a:t>a) Democracy is the best form of government as the ruler are accountable to the people and have to fulfil their needs.</a:t>
            </a:r>
          </a:p>
          <a:p>
            <a:pPr marL="342900" indent="-342900" algn="l">
              <a:buFont typeface="+mj-lt"/>
              <a:buAutoNum type="alphaLcParenR" startAt="2"/>
            </a:pPr>
            <a:r>
              <a:rPr lang="en-US" sz="2320" dirty="0">
                <a:solidFill>
                  <a:srgbClr val="0000FF"/>
                </a:solidFill>
                <a:latin typeface="Lucida Handwriting" pitchFamily="66" charset="0"/>
              </a:rPr>
              <a:t>Democracy is based on consultation and discussion. This reduces the chance of hasty and irresponsible decision from being taking and improve the quality of decision-making.</a:t>
            </a:r>
          </a:p>
          <a:p>
            <a:pPr marL="342900" indent="-342900" algn="l">
              <a:buFont typeface="+mj-lt"/>
              <a:buAutoNum type="alphaLcParenR" startAt="2"/>
            </a:pPr>
            <a:r>
              <a:rPr lang="en-US" sz="2320" dirty="0">
                <a:solidFill>
                  <a:srgbClr val="0000FF"/>
                </a:solidFill>
                <a:latin typeface="Lucida Handwriting" pitchFamily="66" charset="0"/>
              </a:rPr>
              <a:t>It provides a method to deal with differences and conflicts especially in a diverse country like India. Infact democracy helps to keep our country together.</a:t>
            </a:r>
          </a:p>
          <a:p>
            <a:pPr marL="342900" indent="-342900" algn="l">
              <a:buFont typeface="+mj-lt"/>
              <a:buAutoNum type="alphaLcParenR" startAt="2"/>
            </a:pPr>
            <a:r>
              <a:rPr lang="en-US" sz="2320" dirty="0">
                <a:solidFill>
                  <a:srgbClr val="0000FF"/>
                </a:solidFill>
                <a:latin typeface="Lucida Handwriting" pitchFamily="66" charset="0"/>
              </a:rPr>
              <a:t>Democracy enhances the dignity of citizens as it is based on the principle of political equality.</a:t>
            </a:r>
          </a:p>
        </p:txBody>
      </p:sp>
      <p:sp>
        <p:nvSpPr>
          <p:cNvPr id="4" name="TextBox 3"/>
          <p:cNvSpPr txBox="1"/>
          <p:nvPr/>
        </p:nvSpPr>
        <p:spPr>
          <a:xfrm>
            <a:off x="0" y="1524000"/>
            <a:ext cx="914400" cy="453970"/>
          </a:xfrm>
          <a:prstGeom prst="rect">
            <a:avLst/>
          </a:prstGeom>
          <a:noFill/>
        </p:spPr>
        <p:txBody>
          <a:bodyPr wrap="square" rtlCol="0">
            <a:spAutoFit/>
          </a:bodyPr>
          <a:lstStyle/>
          <a:p>
            <a:r>
              <a:rPr lang="en-US" sz="2320" dirty="0">
                <a:solidFill>
                  <a:srgbClr val="0000FF"/>
                </a:solidFill>
                <a:latin typeface="Lucida Handwriting" pitchFamily="66" charset="0"/>
              </a:rPr>
              <a:t>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lide(fromBottom)">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slide(fromBottom)">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393825"/>
          </a:xfrm>
        </p:spPr>
        <p:txBody>
          <a:bodyPr/>
          <a:lstStyle/>
          <a:p>
            <a:pPr algn="l"/>
            <a:r>
              <a:rPr lang="en-US" sz="2600" dirty="0">
                <a:latin typeface="Lucida Handwriting" pitchFamily="66" charset="0"/>
              </a:rPr>
              <a:t>Q.12 How can the principles of democracy be applied to all spheres of life</a:t>
            </a:r>
          </a:p>
        </p:txBody>
      </p:sp>
      <p:sp>
        <p:nvSpPr>
          <p:cNvPr id="3" name="Subtitle 2"/>
          <p:cNvSpPr>
            <a:spLocks noGrp="1"/>
          </p:cNvSpPr>
          <p:nvPr>
            <p:ph type="subTitle" idx="1"/>
          </p:nvPr>
        </p:nvSpPr>
        <p:spPr>
          <a:xfrm>
            <a:off x="838200" y="1676400"/>
            <a:ext cx="8305800" cy="4191000"/>
          </a:xfrm>
        </p:spPr>
        <p:txBody>
          <a:bodyPr/>
          <a:lstStyle/>
          <a:p>
            <a:pPr marL="342900" indent="-342900" algn="l">
              <a:buFont typeface="+mj-lt"/>
              <a:buAutoNum type="alphaLcParenR"/>
            </a:pPr>
            <a:r>
              <a:rPr lang="en-US" sz="2400" dirty="0">
                <a:solidFill>
                  <a:srgbClr val="0000FF"/>
                </a:solidFill>
                <a:latin typeface="Lucida Handwriting" pitchFamily="66" charset="0"/>
              </a:rPr>
              <a:t>The word democracy is the basic sense is a method of taking decisions. A democratic decision involves consultation with and the consent of all those who are affected by the decision.</a:t>
            </a:r>
          </a:p>
          <a:p>
            <a:pPr marL="342900" indent="-342900" algn="l">
              <a:buFont typeface="+mj-lt"/>
              <a:buAutoNum type="alphaLcParenR"/>
            </a:pPr>
            <a:r>
              <a:rPr lang="en-US" sz="2400" dirty="0">
                <a:solidFill>
                  <a:srgbClr val="0000FF"/>
                </a:solidFill>
                <a:latin typeface="Lucida Handwriting" pitchFamily="66" charset="0"/>
              </a:rPr>
              <a:t>Every individual irrespective of his wealth, status and power has the same right in decision making. This can equally apply to a government, a family or any other organization. Thus principle of democracy can be applied to any sphere of life.</a:t>
            </a:r>
          </a:p>
        </p:txBody>
      </p:sp>
      <p:sp>
        <p:nvSpPr>
          <p:cNvPr id="4" name="TextBox 3"/>
          <p:cNvSpPr txBox="1"/>
          <p:nvPr/>
        </p:nvSpPr>
        <p:spPr>
          <a:xfrm>
            <a:off x="0" y="1676400"/>
            <a:ext cx="990600" cy="461665"/>
          </a:xfrm>
          <a:prstGeom prst="rect">
            <a:avLst/>
          </a:prstGeom>
          <a:noFill/>
        </p:spPr>
        <p:txBody>
          <a:bodyPr wrap="square" rtlCol="0">
            <a:spAutoFit/>
          </a:bodyPr>
          <a:lstStyle/>
          <a:p>
            <a:r>
              <a:rPr lang="en-US" sz="2400" dirty="0">
                <a:solidFill>
                  <a:srgbClr val="0000FF"/>
                </a:solidFill>
                <a:latin typeface="Lucida Handwriting" pitchFamily="66" charset="0"/>
              </a:rPr>
              <a:t>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00400" y="3886200"/>
            <a:ext cx="5943600" cy="3093154"/>
          </a:xfrm>
          <a:prstGeom prst="rect">
            <a:avLst/>
          </a:prstGeom>
          <a:noFill/>
        </p:spPr>
        <p:txBody>
          <a:bodyPr>
            <a:spAutoFit/>
          </a:bodyPr>
          <a:lstStyle/>
          <a:p>
            <a:pPr algn="ctr">
              <a:defRPr/>
            </a:pPr>
            <a:r>
              <a:rPr lang="en-US" sz="6500" b="1" dirty="0">
                <a:ln w="31550" cmpd="sng">
                  <a:solidFill>
                    <a:schemeClr val="tx2">
                      <a:lumMod val="60000"/>
                      <a:lumOff val="40000"/>
                    </a:schemeClr>
                  </a:solidFill>
                  <a:prstDash val="solid"/>
                </a:ln>
                <a:solidFill>
                  <a:srgbClr val="FFFFFF"/>
                </a:solidFill>
                <a:effectLst>
                  <a:outerShdw blurRad="41275" dist="12700" dir="12000000" algn="tl" rotWithShape="0">
                    <a:srgbClr val="000000">
                      <a:alpha val="40000"/>
                    </a:srgbClr>
                  </a:outerShdw>
                </a:effectLst>
                <a:latin typeface="Vivaldi" pitchFamily="66" charset="0"/>
              </a:rPr>
              <a:t>By SK Shandilya</a:t>
            </a:r>
          </a:p>
          <a:p>
            <a:pPr algn="ctr">
              <a:defRPr/>
            </a:pPr>
            <a:endParaRPr lang="en-US" sz="6500" b="1" dirty="0">
              <a:ln w="31550" cmpd="sng">
                <a:solidFill>
                  <a:schemeClr val="tx2">
                    <a:lumMod val="60000"/>
                    <a:lumOff val="40000"/>
                  </a:schemeClr>
                </a:solidFill>
                <a:prstDash val="solid"/>
              </a:ln>
              <a:solidFill>
                <a:srgbClr val="FFFFFF"/>
              </a:solidFill>
              <a:effectLst>
                <a:outerShdw blurRad="41275" dist="12700" dir="12000000" algn="tl" rotWithShape="0">
                  <a:srgbClr val="000000">
                    <a:alpha val="40000"/>
                  </a:srgbClr>
                </a:outerShdw>
              </a:effectLst>
              <a:latin typeface="Vivaldi" pitchFamily="66" charset="0"/>
            </a:endParaRPr>
          </a:p>
        </p:txBody>
      </p:sp>
      <p:sp>
        <p:nvSpPr>
          <p:cNvPr id="4" name="Rectangle 3"/>
          <p:cNvSpPr/>
          <p:nvPr/>
        </p:nvSpPr>
        <p:spPr>
          <a:xfrm>
            <a:off x="3352800" y="933271"/>
            <a:ext cx="5562600" cy="1200329"/>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arrington" pitchFamily="82" charset="0"/>
                <a:cs typeface="Agent Orange" pitchFamily="2" charset="0"/>
              </a:rPr>
              <a:t>THANKYOU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anim calcmode="discrete" valueType="clr">
                                      <p:cBhvr override="childStyle">
                                        <p:cTn id="15"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2"/>
                                        </p:tgtEl>
                                        <p:attrNameLst>
                                          <p:attrName>fillcolor</p:attrName>
                                        </p:attrNameLst>
                                      </p:cBhvr>
                                      <p:tavLst>
                                        <p:tav tm="0">
                                          <p:val>
                                            <p:clrVal>
                                              <a:schemeClr val="accent2"/>
                                            </p:clrVal>
                                          </p:val>
                                        </p:tav>
                                        <p:tav tm="50000">
                                          <p:val>
                                            <p:clrVal>
                                              <a:schemeClr val="hlink"/>
                                            </p:clrVal>
                                          </p:val>
                                        </p:tav>
                                      </p:tavLst>
                                    </p:anim>
                                    <p:set>
                                      <p:cBhvr>
                                        <p:cTn id="17"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latin typeface="Algerian" pitchFamily="82" charset="0"/>
              </a:rPr>
              <a:t>Some Important Term</a:t>
            </a:r>
          </a:p>
        </p:txBody>
      </p:sp>
      <p:sp>
        <p:nvSpPr>
          <p:cNvPr id="4099" name="TextBox 2"/>
          <p:cNvSpPr txBox="1">
            <a:spLocks noChangeArrowheads="1"/>
          </p:cNvSpPr>
          <p:nvPr/>
        </p:nvSpPr>
        <p:spPr bwMode="auto">
          <a:xfrm>
            <a:off x="304800" y="1143000"/>
            <a:ext cx="8458200" cy="5078413"/>
          </a:xfrm>
          <a:prstGeom prst="rect">
            <a:avLst/>
          </a:prstGeom>
          <a:noFill/>
          <a:ln w="9525">
            <a:noFill/>
            <a:miter lim="800000"/>
            <a:headEnd/>
            <a:tailEnd/>
          </a:ln>
        </p:spPr>
        <p:txBody>
          <a:bodyPr>
            <a:spAutoFit/>
          </a:bodyPr>
          <a:lstStyle/>
          <a:p>
            <a:pPr>
              <a:buFontTx/>
              <a:buBlip>
                <a:blip r:embed="rId3"/>
              </a:buBlip>
            </a:pPr>
            <a:r>
              <a:rPr lang="en-US" sz="3600" dirty="0"/>
              <a:t>Democratic country: A country where the way a government is formed and the manner in which it functions follow the principles of democracy.</a:t>
            </a:r>
          </a:p>
          <a:p>
            <a:pPr>
              <a:buFontTx/>
              <a:buBlip>
                <a:blip r:embed="rId3"/>
              </a:buBlip>
            </a:pPr>
            <a:r>
              <a:rPr lang="en-US" sz="3600" dirty="0"/>
              <a:t>Dictatorship: A system of governance in which all power vest with one person.</a:t>
            </a:r>
          </a:p>
          <a:p>
            <a:pPr>
              <a:buFontTx/>
              <a:buBlip>
                <a:blip r:embed="rId3"/>
              </a:buBlip>
            </a:pPr>
            <a:r>
              <a:rPr lang="en-US" sz="3600" dirty="0"/>
              <a:t>Direct Democracy: A system in which all the adult citizens directly participate in making laws and framing the policies.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gtEl>
                                        <p:attrNameLst>
                                          <p:attrName>style.visibility</p:attrName>
                                        </p:attrNameLst>
                                      </p:cBhvr>
                                      <p:to>
                                        <p:strVal val="visible"/>
                                      </p:to>
                                    </p:set>
                                    <p:anim calcmode="discrete" valueType="clr">
                                      <p:cBhvr override="childStyle">
                                        <p:cTn id="7" dur="80"/>
                                        <p:tgtEl>
                                          <p:spTgt spid="4098"/>
                                        </p:tgtEl>
                                        <p:attrNameLst>
                                          <p:attrName>style.color</p:attrName>
                                        </p:attrNameLst>
                                      </p:cBhvr>
                                      <p:tavLst>
                                        <p:tav tm="0">
                                          <p:val>
                                            <p:clrVal>
                                              <a:srgbClr val="A4A8AA"/>
                                            </p:clrVal>
                                          </p:val>
                                        </p:tav>
                                        <p:tav tm="50000">
                                          <p:val>
                                            <p:clrVal>
                                              <a:srgbClr val="A4A8AA"/>
                                            </p:clrVal>
                                          </p:val>
                                        </p:tav>
                                      </p:tavLst>
                                    </p:anim>
                                    <p:anim calcmode="discrete" valueType="clr">
                                      <p:cBhvr>
                                        <p:cTn id="8" dur="80"/>
                                        <p:tgtEl>
                                          <p:spTgt spid="4098"/>
                                        </p:tgtEl>
                                        <p:attrNameLst>
                                          <p:attrName>fillcolor</p:attrName>
                                        </p:attrNameLst>
                                      </p:cBhvr>
                                      <p:tavLst>
                                        <p:tav tm="0">
                                          <p:val>
                                            <p:clrVal>
                                              <a:schemeClr val="accent2"/>
                                            </p:clrVal>
                                          </p:val>
                                        </p:tav>
                                        <p:tav tm="50000">
                                          <p:val>
                                            <p:clrVal>
                                              <a:schemeClr val="hlink"/>
                                            </p:clrVal>
                                          </p:val>
                                        </p:tav>
                                      </p:tavLst>
                                    </p:anim>
                                    <p:set>
                                      <p:cBhvr>
                                        <p:cTn id="9" dur="80"/>
                                        <p:tgtEl>
                                          <p:spTgt spid="409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14" dur="500"/>
                                        <p:tgtEl>
                                          <p:spTgt spid="4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9" dur="500"/>
                                        <p:tgtEl>
                                          <p:spTgt spid="409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24"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229600" cy="2438400"/>
          </a:xfrm>
        </p:spPr>
        <p:txBody>
          <a:bodyPr rtlCol="0">
            <a:normAutofit fontScale="90000"/>
          </a:bodyPr>
          <a:lstStyle/>
          <a:p>
            <a:pPr algn="l" eaLnBrk="1" fontAlgn="auto" hangingPunct="1">
              <a:spcAft>
                <a:spcPts val="0"/>
              </a:spcAft>
              <a:buFontTx/>
              <a:buBlip>
                <a:blip r:embed="rId3"/>
              </a:buBlip>
              <a:defRPr/>
            </a:pPr>
            <a:r>
              <a:rPr lang="en-US" sz="4000" dirty="0"/>
              <a:t>Non Democratic country: A country where the formation of government and governance do not fallow any principles.</a:t>
            </a:r>
          </a:p>
        </p:txBody>
      </p:sp>
      <p:sp>
        <p:nvSpPr>
          <p:cNvPr id="4" name="Rectangle 3"/>
          <p:cNvSpPr/>
          <p:nvPr/>
        </p:nvSpPr>
        <p:spPr>
          <a:xfrm>
            <a:off x="152400" y="2187575"/>
            <a:ext cx="7924800" cy="2308225"/>
          </a:xfrm>
          <a:prstGeom prst="rect">
            <a:avLst/>
          </a:prstGeom>
        </p:spPr>
        <p:txBody>
          <a:bodyPr>
            <a:spAutoFit/>
          </a:bodyPr>
          <a:lstStyle/>
          <a:p>
            <a:pPr>
              <a:buFontTx/>
              <a:buBlip>
                <a:blip r:embed="rId3"/>
              </a:buBlip>
              <a:defRPr/>
            </a:pPr>
            <a:r>
              <a:rPr lang="en-US" sz="3600" dirty="0">
                <a:latin typeface="+mj-lt"/>
              </a:rPr>
              <a:t>Representative democracy: Also called democracy in this system adult voter elect their representatives who conduct the affairs of the state.</a:t>
            </a:r>
          </a:p>
        </p:txBody>
      </p:sp>
      <p:sp>
        <p:nvSpPr>
          <p:cNvPr id="6" name="Rectangle 5"/>
          <p:cNvSpPr/>
          <p:nvPr/>
        </p:nvSpPr>
        <p:spPr>
          <a:xfrm>
            <a:off x="152400" y="4495800"/>
            <a:ext cx="8077200" cy="1754188"/>
          </a:xfrm>
          <a:prstGeom prst="rect">
            <a:avLst/>
          </a:prstGeom>
        </p:spPr>
        <p:txBody>
          <a:bodyPr>
            <a:spAutoFit/>
          </a:bodyPr>
          <a:lstStyle/>
          <a:p>
            <a:pPr>
              <a:buFontTx/>
              <a:buBlip>
                <a:blip r:embed="rId3"/>
              </a:buBlip>
              <a:defRPr/>
            </a:pPr>
            <a:r>
              <a:rPr lang="en-US" sz="3600" dirty="0">
                <a:latin typeface="+mj-lt"/>
              </a:rPr>
              <a:t>Fair election : A process of election where those currently in power have a fair chance to losing.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533400"/>
            <a:ext cx="6528006" cy="2308324"/>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WHAT IS DEMOCRACY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9600" y="609600"/>
            <a:ext cx="7848600" cy="5678488"/>
          </a:xfrm>
          <a:prstGeom prst="rect">
            <a:avLst/>
          </a:prstGeom>
          <a:noFill/>
          <a:ln>
            <a:noFill/>
          </a:ln>
        </p:spPr>
        <p:txBody>
          <a:bodyPr>
            <a:spAutoFit/>
          </a:bodyPr>
          <a:lstStyle/>
          <a:p>
            <a:pPr fontAlgn="auto">
              <a:spcBef>
                <a:spcPts val="0"/>
              </a:spcBef>
              <a:spcAft>
                <a:spcPts val="0"/>
              </a:spcAft>
              <a:defRPr/>
            </a:pPr>
            <a:r>
              <a:rPr lang="en-US" sz="3300" dirty="0">
                <a:solidFill>
                  <a:schemeClr val="accent6">
                    <a:lumMod val="75000"/>
                  </a:schemeClr>
                </a:solidFill>
                <a:latin typeface="+mn-lt"/>
              </a:rPr>
              <a:t>Democracy have many definition such as :</a:t>
            </a:r>
          </a:p>
          <a:p>
            <a:pPr fontAlgn="auto">
              <a:spcBef>
                <a:spcPts val="0"/>
              </a:spcBef>
              <a:spcAft>
                <a:spcPts val="0"/>
              </a:spcAft>
              <a:buFontTx/>
              <a:buBlip>
                <a:blip r:embed="rId3"/>
              </a:buBlip>
              <a:defRPr/>
            </a:pPr>
            <a:r>
              <a:rPr lang="en-US" sz="3300" dirty="0">
                <a:latin typeface="+mn-lt"/>
              </a:rPr>
              <a:t> </a:t>
            </a:r>
            <a:r>
              <a:rPr lang="en-US" sz="3300" dirty="0">
                <a:solidFill>
                  <a:srgbClr val="0070C0"/>
                </a:solidFill>
                <a:latin typeface="+mn-lt"/>
              </a:rPr>
              <a:t>Democracy is the rule of the people, for the people and by the people.</a:t>
            </a:r>
          </a:p>
          <a:p>
            <a:pPr fontAlgn="auto">
              <a:spcBef>
                <a:spcPts val="0"/>
              </a:spcBef>
              <a:spcAft>
                <a:spcPts val="0"/>
              </a:spcAft>
              <a:buFontTx/>
              <a:buBlip>
                <a:blip r:embed="rId3"/>
              </a:buBlip>
              <a:defRPr/>
            </a:pPr>
            <a:r>
              <a:rPr lang="en-US" sz="3300" dirty="0">
                <a:solidFill>
                  <a:srgbClr val="0070C0"/>
                </a:solidFill>
                <a:latin typeface="+mn-lt"/>
              </a:rPr>
              <a:t> Democracy is a form of government  in which the ruler are elected by the people.</a:t>
            </a:r>
          </a:p>
          <a:p>
            <a:pPr fontAlgn="auto">
              <a:spcBef>
                <a:spcPts val="0"/>
              </a:spcBef>
              <a:spcAft>
                <a:spcPts val="0"/>
              </a:spcAft>
              <a:buFontTx/>
              <a:buBlip>
                <a:blip r:embed="rId3"/>
              </a:buBlip>
              <a:defRPr/>
            </a:pPr>
            <a:r>
              <a:rPr lang="en-US" sz="3300" dirty="0">
                <a:solidFill>
                  <a:srgbClr val="0070C0"/>
                </a:solidFill>
                <a:latin typeface="+mn-lt"/>
              </a:rPr>
              <a:t> A democracy is one where the citizen have right to elect government though free and fair elections.</a:t>
            </a:r>
          </a:p>
          <a:p>
            <a:pPr fontAlgn="auto">
              <a:spcBef>
                <a:spcPts val="0"/>
              </a:spcBef>
              <a:spcAft>
                <a:spcPts val="0"/>
              </a:spcAft>
              <a:buFontTx/>
              <a:buBlip>
                <a:blip r:embed="rId3"/>
              </a:buBlip>
              <a:defRPr/>
            </a:pPr>
            <a:r>
              <a:rPr lang="en-US" sz="3300" dirty="0">
                <a:solidFill>
                  <a:srgbClr val="0070C0"/>
                </a:solidFill>
                <a:latin typeface="+mn-lt"/>
              </a:rPr>
              <a:t> They enjoy certain civil liberties guaranteed by constitution and protected by the government.</a:t>
            </a:r>
            <a:r>
              <a:rPr lang="en-US" sz="3300" dirty="0">
                <a:latin typeface="+mn-lt"/>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762000"/>
            <a:ext cx="6430350" cy="2308324"/>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FEATURES </a:t>
            </a:r>
          </a:p>
          <a:p>
            <a:pPr algn="ctr" fontAlgn="auto">
              <a:spcBef>
                <a:spcPts val="0"/>
              </a:spcBef>
              <a:spcAft>
                <a:spcPts val="0"/>
              </a:spcAft>
              <a:defRPr/>
            </a:pPr>
            <a:r>
              <a:rPr lang="en-US"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OF DEMOCRACY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726"/>
            <a:ext cx="6314293" cy="1754326"/>
          </a:xfrm>
          <a:prstGeom prst="rect">
            <a:avLst/>
          </a:prstGeom>
          <a:noFill/>
        </p:spPr>
        <p:txBody>
          <a:bodyPr wrap="none">
            <a:spAutoFit/>
          </a:bodyPr>
          <a:lstStyle/>
          <a:p>
            <a:pPr algn="ctr" fontAlgn="auto">
              <a:spcBef>
                <a:spcPts val="0"/>
              </a:spcBef>
              <a:spcAft>
                <a:spcPts val="0"/>
              </a:spcAft>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latin typeface="+mn-lt"/>
              </a:rPr>
              <a:t>MAJOR DECISION BY</a:t>
            </a:r>
          </a:p>
          <a:p>
            <a:pPr algn="ctr" fontAlgn="auto">
              <a:spcBef>
                <a:spcPts val="0"/>
              </a:spcBef>
              <a:spcAft>
                <a:spcPts val="0"/>
              </a:spcAft>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latin typeface="+mn-lt"/>
              </a:rPr>
              <a:t> ELECTED LEADERS</a:t>
            </a:r>
          </a:p>
        </p:txBody>
      </p:sp>
      <p:sp>
        <p:nvSpPr>
          <p:cNvPr id="6147" name="TextBox 2"/>
          <p:cNvSpPr txBox="1">
            <a:spLocks noChangeArrowheads="1"/>
          </p:cNvSpPr>
          <p:nvPr/>
        </p:nvSpPr>
        <p:spPr bwMode="auto">
          <a:xfrm>
            <a:off x="533400" y="2286000"/>
            <a:ext cx="8153400" cy="3970338"/>
          </a:xfrm>
          <a:prstGeom prst="rect">
            <a:avLst/>
          </a:prstGeom>
          <a:noFill/>
          <a:ln w="9525">
            <a:noFill/>
            <a:miter lim="800000"/>
            <a:headEnd/>
            <a:tailEnd/>
          </a:ln>
        </p:spPr>
        <p:txBody>
          <a:bodyPr>
            <a:spAutoFit/>
          </a:bodyPr>
          <a:lstStyle/>
          <a:p>
            <a:pPr>
              <a:defRPr/>
            </a:pPr>
            <a:r>
              <a:rPr lang="en-US" dirty="0">
                <a:latin typeface="+mn-lt"/>
              </a:rPr>
              <a:t>In Pakistan, General Pervez Musharraf  led a miliary coup in October 1999. He over threw a democratically elected government and declared himself the ‘Chief Executive’ of the country. Later he changed hi designation to President.  </a:t>
            </a:r>
          </a:p>
          <a:p>
            <a:pPr>
              <a:defRPr/>
            </a:pPr>
            <a:r>
              <a:rPr lang="en-US" dirty="0">
                <a:latin typeface="+mn-lt"/>
              </a:rPr>
              <a:t>        In August 2002 he issued a ‘Legal Framework order’ that amended the constitution of Pakistan. According to this order, the president can dismiss the national or provincial assemblies.                  </a:t>
            </a:r>
          </a:p>
          <a:p>
            <a:pPr>
              <a:defRPr/>
            </a:pPr>
            <a:r>
              <a:rPr lang="en-US" dirty="0">
                <a:latin typeface="+mn-lt"/>
              </a:rPr>
              <a:t>        The leader elected by the people have no power they cannot take an decision all the powers are in the hands of General Musharraf and army officials. This cannot be called people rule. If people rule should we there then power should we in the hand of the elected people.   </a:t>
            </a:r>
          </a:p>
          <a:p>
            <a:pPr>
              <a:defRPr/>
            </a:pPr>
            <a:r>
              <a:rPr lang="en-US" dirty="0">
                <a:latin typeface="+mn-lt"/>
              </a:rPr>
              <a:t>   </a:t>
            </a:r>
          </a:p>
          <a:p>
            <a:pPr>
              <a:defRPr/>
            </a:pPr>
            <a:endParaRPr lang="en-US" dirty="0">
              <a:latin typeface="+mn-lt"/>
            </a:endParaRPr>
          </a:p>
          <a:p>
            <a:pPr>
              <a:defRPr/>
            </a:pPr>
            <a:r>
              <a:rPr lang="en-US" dirty="0">
                <a:latin typeface="+mn-lt"/>
              </a:rPr>
              <a:t>              This gives us the first feature </a:t>
            </a:r>
            <a:r>
              <a:rPr lang="en-US" b="1" u="sng" dirty="0">
                <a:latin typeface="+mn-lt"/>
              </a:rPr>
              <a:t>In a democracy the final decision making power must rest with those elected by the people.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dissolve">
                                      <p:cBhvr>
                                        <p:cTn id="1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00200" y="74474"/>
            <a:ext cx="5840252" cy="1754326"/>
          </a:xfrm>
          <a:prstGeom prst="rect">
            <a:avLst/>
          </a:prstGeom>
          <a:noFill/>
        </p:spPr>
        <p:txBody>
          <a:bodyPr wrap="none">
            <a:spAutoFit/>
          </a:bodyPr>
          <a:lstStyle/>
          <a:p>
            <a:pPr algn="ctr">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rPr>
              <a:t>FREE AND FAIR </a:t>
            </a:r>
          </a:p>
          <a:p>
            <a:pPr algn="ctr">
              <a:defRPr/>
            </a:pPr>
            <a:r>
              <a:rPr lang="en-US" sz="5400" b="1" u="sng" spc="100" dirty="0">
                <a:ln w="18000">
                  <a:solidFill>
                    <a:schemeClr val="accent1">
                      <a:satMod val="200000"/>
                      <a:tint val="72000"/>
                    </a:schemeClr>
                  </a:solidFill>
                  <a:prstDash val="solid"/>
                </a:ln>
                <a:blipFill>
                  <a:blip r:embed="rId3"/>
                  <a:stretch>
                    <a:fillRect/>
                  </a:stretch>
                </a:blipFill>
                <a:effectLst>
                  <a:outerShdw blurRad="25000" dist="20000" dir="16020000" algn="tl">
                    <a:schemeClr val="accent1">
                      <a:satMod val="200000"/>
                      <a:shade val="1000"/>
                      <a:alpha val="60000"/>
                    </a:schemeClr>
                  </a:outerShdw>
                </a:effectLst>
              </a:rPr>
              <a:t>ELECTION</a:t>
            </a:r>
          </a:p>
        </p:txBody>
      </p:sp>
      <p:sp>
        <p:nvSpPr>
          <p:cNvPr id="4" name="TextBox 3"/>
          <p:cNvSpPr txBox="1"/>
          <p:nvPr/>
        </p:nvSpPr>
        <p:spPr>
          <a:xfrm>
            <a:off x="609600" y="2362200"/>
            <a:ext cx="7924800" cy="3416300"/>
          </a:xfrm>
          <a:prstGeom prst="rect">
            <a:avLst/>
          </a:prstGeom>
          <a:noFill/>
        </p:spPr>
        <p:txBody>
          <a:bodyPr>
            <a:spAutoFit/>
          </a:bodyPr>
          <a:lstStyle/>
          <a:p>
            <a:pPr>
              <a:defRPr/>
            </a:pPr>
            <a:r>
              <a:rPr lang="en-US" dirty="0">
                <a:latin typeface="+mn-lt"/>
              </a:rPr>
              <a:t>Mexico hold election after every six year to elect its president. The country has never been under a military or dictator’s rule. But until 2000 every election was won by a party called PRI (Institutional Revolutionary Party). The PRI was known to use many dirty tricks to bin election. </a:t>
            </a:r>
          </a:p>
          <a:p>
            <a:pPr>
              <a:defRPr/>
            </a:pPr>
            <a:r>
              <a:rPr lang="en-US" dirty="0">
                <a:latin typeface="+mn-lt"/>
              </a:rPr>
              <a:t>         In the Mexican example, people seemed to really have a choice but in practice they had no choice their was no way the ruling party could be defeated, even if people were against it. These are not fair elections.</a:t>
            </a:r>
          </a:p>
          <a:p>
            <a:pPr>
              <a:defRPr/>
            </a:pPr>
            <a:r>
              <a:rPr lang="en-US" dirty="0">
                <a:latin typeface="+mn-lt"/>
              </a:rPr>
              <a:t>        It should be possible for people to use the choice to remove the existing rulers, if they wish so.</a:t>
            </a:r>
          </a:p>
          <a:p>
            <a:pPr>
              <a:defRPr/>
            </a:pPr>
            <a:endParaRPr lang="en-US" dirty="0">
              <a:latin typeface="+mn-lt"/>
            </a:endParaRPr>
          </a:p>
          <a:p>
            <a:pPr>
              <a:defRPr/>
            </a:pPr>
            <a:r>
              <a:rPr lang="en-US" dirty="0">
                <a:latin typeface="+mn-lt"/>
              </a:rPr>
              <a:t>            So, </a:t>
            </a:r>
            <a:r>
              <a:rPr lang="en-US" b="1" u="sng" dirty="0">
                <a:latin typeface="+mn-lt"/>
              </a:rPr>
              <a:t>a democracy must be based on a free and fair election where those currently in power have a fair chance of losing.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2438</Words>
  <Application>Microsoft Office PowerPoint</Application>
  <PresentationFormat>On-screen Show (4:3)</PresentationFormat>
  <Paragraphs>189</Paragraphs>
  <Slides>29</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Algerian</vt:lpstr>
      <vt:lpstr>Arial</vt:lpstr>
      <vt:lpstr>Calibri</vt:lpstr>
      <vt:lpstr>Castellar</vt:lpstr>
      <vt:lpstr>Footlight MT Light</vt:lpstr>
      <vt:lpstr>Harrington</vt:lpstr>
      <vt:lpstr>Lucida Handwriting</vt:lpstr>
      <vt:lpstr>Magneto</vt:lpstr>
      <vt:lpstr>Monotype Corsiva</vt:lpstr>
      <vt:lpstr>Old English Text MT</vt:lpstr>
      <vt:lpstr>Rage Italic</vt:lpstr>
      <vt:lpstr>Ravie</vt:lpstr>
      <vt:lpstr>Stencil</vt:lpstr>
      <vt:lpstr>Vivaldi</vt:lpstr>
      <vt:lpstr>Wingdings</vt:lpstr>
      <vt:lpstr>Office Theme</vt:lpstr>
      <vt:lpstr>PowerPoint Presentation</vt:lpstr>
      <vt:lpstr>PowerPoint Presentation</vt:lpstr>
      <vt:lpstr>Some Important Term</vt:lpstr>
      <vt:lpstr>Non Democratic country: A country where the formation of government and governance do not fallow any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Q.1 What is a representative democracy? What is its importance?</vt:lpstr>
      <vt:lpstr>Q.2 “A democracy must be based in free and fair election.” Elaborate.</vt:lpstr>
      <vt:lpstr>PowerPoint Presentation</vt:lpstr>
      <vt:lpstr>PowerPoint Presentation</vt:lpstr>
      <vt:lpstr>Q.5 Distinguish between a nominal democracy and an ideal democracy.</vt:lpstr>
      <vt:lpstr>Q.6 What is the role of citizens in a democracy?</vt:lpstr>
      <vt:lpstr>Q.7 Why democracy called a government by discussion and persuasion.</vt:lpstr>
      <vt:lpstr>Q.8 Who was general Musharraf? What did he done?</vt:lpstr>
      <vt:lpstr>Q.9 State the four basic feature of a democracy?</vt:lpstr>
      <vt:lpstr>Q.10 Mention four demerits of democracy.</vt:lpstr>
      <vt:lpstr>Q.11 Why is democracy considered the best form of government?</vt:lpstr>
      <vt:lpstr>Q.12 How can the principles of democracy be applied to all spheres of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Sanjay Kumar Shandilya</cp:lastModifiedBy>
  <cp:revision>100</cp:revision>
  <dcterms:created xsi:type="dcterms:W3CDTF">2008-08-01T13:28:34Z</dcterms:created>
  <dcterms:modified xsi:type="dcterms:W3CDTF">2020-04-15T03:27:15Z</dcterms:modified>
</cp:coreProperties>
</file>